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85" r:id="rId2"/>
  </p:sldMasterIdLst>
  <p:notesMasterIdLst>
    <p:notesMasterId r:id="rId62"/>
  </p:notesMasterIdLst>
  <p:sldIdLst>
    <p:sldId id="256" r:id="rId3"/>
    <p:sldId id="607" r:id="rId4"/>
    <p:sldId id="586" r:id="rId5"/>
    <p:sldId id="610" r:id="rId6"/>
    <p:sldId id="606" r:id="rId7"/>
    <p:sldId id="594" r:id="rId8"/>
    <p:sldId id="592" r:id="rId9"/>
    <p:sldId id="552" r:id="rId10"/>
    <p:sldId id="639" r:id="rId11"/>
    <p:sldId id="635" r:id="rId12"/>
    <p:sldId id="368" r:id="rId13"/>
    <p:sldId id="624" r:id="rId14"/>
    <p:sldId id="583" r:id="rId15"/>
    <p:sldId id="636" r:id="rId16"/>
    <p:sldId id="565" r:id="rId17"/>
    <p:sldId id="597" r:id="rId18"/>
    <p:sldId id="566" r:id="rId19"/>
    <p:sldId id="614" r:id="rId20"/>
    <p:sldId id="567" r:id="rId21"/>
    <p:sldId id="584" r:id="rId22"/>
    <p:sldId id="340" r:id="rId23"/>
    <p:sldId id="585" r:id="rId24"/>
    <p:sldId id="555" r:id="rId25"/>
    <p:sldId id="637" r:id="rId26"/>
    <p:sldId id="573" r:id="rId27"/>
    <p:sldId id="593" r:id="rId28"/>
    <p:sldId id="558" r:id="rId29"/>
    <p:sldId id="559" r:id="rId30"/>
    <p:sldId id="613" r:id="rId31"/>
    <p:sldId id="578" r:id="rId32"/>
    <p:sldId id="600" r:id="rId33"/>
    <p:sldId id="615" r:id="rId34"/>
    <p:sldId id="605" r:id="rId35"/>
    <p:sldId id="524" r:id="rId36"/>
    <p:sldId id="616" r:id="rId37"/>
    <p:sldId id="617" r:id="rId38"/>
    <p:sldId id="306" r:id="rId39"/>
    <p:sldId id="632" r:id="rId40"/>
    <p:sldId id="527" r:id="rId41"/>
    <p:sldId id="537" r:id="rId42"/>
    <p:sldId id="629" r:id="rId43"/>
    <p:sldId id="525" r:id="rId44"/>
    <p:sldId id="623" r:id="rId45"/>
    <p:sldId id="631" r:id="rId46"/>
    <p:sldId id="309" r:id="rId47"/>
    <p:sldId id="626" r:id="rId48"/>
    <p:sldId id="625" r:id="rId49"/>
    <p:sldId id="627" r:id="rId50"/>
    <p:sldId id="641" r:id="rId51"/>
    <p:sldId id="628" r:id="rId52"/>
    <p:sldId id="608" r:id="rId53"/>
    <p:sldId id="529" r:id="rId54"/>
    <p:sldId id="569" r:id="rId55"/>
    <p:sldId id="544" r:id="rId56"/>
    <p:sldId id="644" r:id="rId57"/>
    <p:sldId id="640" r:id="rId58"/>
    <p:sldId id="642" r:id="rId59"/>
    <p:sldId id="561" r:id="rId60"/>
    <p:sldId id="580" r:id="rId6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75" autoAdjust="0"/>
    <p:restoredTop sz="90125" autoAdjust="0"/>
  </p:normalViewPr>
  <p:slideViewPr>
    <p:cSldViewPr>
      <p:cViewPr varScale="1">
        <p:scale>
          <a:sx n="74" d="100"/>
          <a:sy n="74" d="100"/>
        </p:scale>
        <p:origin x="60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y Lindner" userId="068f96e04d69892e" providerId="LiveId" clId="{6211BFBB-F3E8-40F9-AD44-11DCF5DCE5ED}"/>
    <pc:docChg chg="modSld">
      <pc:chgData name="Henry Lindner" userId="068f96e04d69892e" providerId="LiveId" clId="{6211BFBB-F3E8-40F9-AD44-11DCF5DCE5ED}" dt="2025-06-18T19:42:47.996" v="42" actId="6549"/>
      <pc:docMkLst>
        <pc:docMk/>
      </pc:docMkLst>
      <pc:sldChg chg="modSp mod">
        <pc:chgData name="Henry Lindner" userId="068f96e04d69892e" providerId="LiveId" clId="{6211BFBB-F3E8-40F9-AD44-11DCF5DCE5ED}" dt="2025-06-18T17:19:52.114" v="41" actId="1076"/>
        <pc:sldMkLst>
          <pc:docMk/>
          <pc:sldMk cId="2472918909" sldId="529"/>
        </pc:sldMkLst>
        <pc:spChg chg="mod">
          <ac:chgData name="Henry Lindner" userId="068f96e04d69892e" providerId="LiveId" clId="{6211BFBB-F3E8-40F9-AD44-11DCF5DCE5ED}" dt="2025-06-18T17:19:52.114" v="41" actId="1076"/>
          <ac:spMkLst>
            <pc:docMk/>
            <pc:sldMk cId="2472918909" sldId="529"/>
            <ac:spMk id="2" creationId="{3C3A4CEC-D440-717A-EEA1-82C06BBB2585}"/>
          </ac:spMkLst>
        </pc:spChg>
      </pc:sldChg>
      <pc:sldChg chg="modSp mod">
        <pc:chgData name="Henry Lindner" userId="068f96e04d69892e" providerId="LiveId" clId="{6211BFBB-F3E8-40F9-AD44-11DCF5DCE5ED}" dt="2025-06-18T19:42:47.996" v="42" actId="6549"/>
        <pc:sldMkLst>
          <pc:docMk/>
          <pc:sldMk cId="1694609716" sldId="566"/>
        </pc:sldMkLst>
        <pc:spChg chg="mod">
          <ac:chgData name="Henry Lindner" userId="068f96e04d69892e" providerId="LiveId" clId="{6211BFBB-F3E8-40F9-AD44-11DCF5DCE5ED}" dt="2025-06-18T19:42:47.996" v="42" actId="6549"/>
          <ac:spMkLst>
            <pc:docMk/>
            <pc:sldMk cId="1694609716" sldId="566"/>
            <ac:spMk id="307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D61561-8A11-4AA8-9FB0-F5271940E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12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B6467-B718-0BCC-B35F-4F8C34745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D97DE-7B22-3B44-3CB9-CA88B9AAA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47A94-2E8B-2BEB-8E65-60361154D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6C3DC-5D0A-4AEF-D3E1-863B58849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46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2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47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B096-9CDA-4DAC-C59F-DDE5772D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93EE1-B811-2014-DA67-4E7895625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04D44-00F3-AADB-1E70-C520E1126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578B2-FA9C-C01E-AF70-C2F8D8073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82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0C7B-3A85-F223-3EFB-E4B348B9B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70C25-2B9B-1656-D510-521B08759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03CCA-30DF-59BE-A2DF-97E017370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9D4A4-D8A2-F4FA-1C7E-479281599E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25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97759-F737-A7CD-7BA3-5EF26E18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3FF50-522E-D85F-541B-0225036FE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9172C7-B8D7-0066-729A-A498D7A8D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5CE42-91C5-F6F7-40BA-4FA4D7E1C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20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1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B096-9CDA-4DAC-C59F-DDE5772D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93EE1-B811-2014-DA67-4E7895625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04D44-00F3-AADB-1E70-C520E1126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578B2-FA9C-C01E-AF70-C2F8D8073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92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A495-F06B-FDF1-01CF-D0F925ED9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AAAE7-5FD6-754F-AA33-36F428E6E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C29E6-3C29-8D79-2105-207B6F914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09533-7C7D-A0E9-5EB3-F66852C7F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5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B49E3-3A37-9982-C404-3D5191301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94AFC-A5FA-4768-3159-90FE15E07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033EA-4199-8160-392E-95C6A532A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D53C4-906C-8928-85D2-E557B326A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76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9289E-D820-B5AC-0BD1-909023B5F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4DFAE-0F07-75FD-9A4F-CD1A8FBE4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38C52-E0E4-8382-9965-94A961681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88F2A-EC04-5FBF-20AA-6520C422E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31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83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99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1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89D7-40BA-1063-B752-F1D5FE8D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91F82-BDB4-0C49-E6CB-A314645D0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DCE55D-7F42-CB0E-490E-FAAAE30F5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3C412-CED4-9091-AF23-F0E8D337D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46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F8DF-B447-2D9C-8FFD-40F3D9DD7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42C6C6-09C0-C2AD-CE51-4B097DAC7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E7AC2-C6AE-E58A-2E97-6A433E0E7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31E52-A9B4-9236-04A8-9D13FED64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29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64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5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7A29-AF38-21EA-6065-7462B240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70DCF-1E49-0D10-EBEA-CC0CD1A5C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370AEF-60BF-EE60-C86D-D29DA2434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6D923-E676-084F-CA42-816444983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19DDC-0E7B-7542-938D-D2DADCFF0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0892F-5BF8-1810-6419-81885CE98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D392F-E7EF-B18C-27BF-9484FC4CF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178BF-0B64-BBF0-CD84-65187DAE8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2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3B23C-B39E-7680-8CCC-0949F554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200ED-2DA0-F630-F1A7-F33444647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FB3A6-9613-6209-5FAE-D62A68AB1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21F72-2277-4B97-62CA-13664268E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24CE7-D356-9590-35D4-B8AA49264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3B821-B766-FF4E-EADB-753B70440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29EFB-FB68-AE3A-8B0C-538360466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98A39-A453-7483-4464-0B4A63C8D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7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E28B4-2614-1603-A410-ACB70E4BE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ACCEDC-91E7-97BD-334A-440C5C55B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DBCF3-DA20-0B0A-A878-C7EE19AD7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BAEFE-7197-E861-137D-6AFF5B855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66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130DE-C715-685E-D387-7C09E4D5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7B6DD-F592-70E9-93C2-1C4D32389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D0F54-CAAA-A9A7-442F-F46CE3D7D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EEE4C-45BD-1D9B-3F77-7D4695D27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8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D26A8-4305-661E-3735-06EAFAFA9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9AEAF-373E-9D6A-2A1E-3BF99F305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7FEA3-6B02-21CF-4CD9-8923ED105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DF1C8-0084-6A04-D0C0-174C292B9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61561-8A11-4AA8-9FB0-F5271940EAB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4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F4A0-7684-4878-9BA6-B8A569222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63D0B-994A-43BD-831D-44BA7571A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F9846-BBF9-4000-81E4-B6A91D5CC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7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E9657A1-5E49-4ABF-95C2-2651D81DDF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400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aseline="0">
                <a:latin typeface="Arial" panose="020B0604020202020204" pitchFamily="34" charset="0"/>
              </a:defRPr>
            </a:lvl2pPr>
            <a:lvl3pPr marL="914400" indent="0">
              <a:buNone/>
              <a:defRPr baseline="0">
                <a:latin typeface="Arial" panose="020B0604020202020204" pitchFamily="34" charset="0"/>
              </a:defRPr>
            </a:lvl3pPr>
            <a:lvl4pPr marL="1371600" indent="0">
              <a:buNone/>
              <a:defRPr baseline="0">
                <a:latin typeface="Arial" panose="020B0604020202020204" pitchFamily="34" charset="0"/>
              </a:defRPr>
            </a:lvl4pPr>
            <a:lvl5pPr marL="1828800" indent="0">
              <a:buNone/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986E4-8755-414E-80F4-82C731CA4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71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9FAD-1A30-4C72-A1CA-403FA89D26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80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0373-F8A0-4AC3-8A53-D125989AB2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26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8ABF3-E926-4247-A0EF-42AFA456BE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8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5A78B-80C9-428A-B622-CA1FA2DA24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23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68D98-951F-4E3C-BCEC-A87D5C2F9C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7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18BA6-533E-4D51-BA53-53BFEE8D3A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9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2F26A-5FBF-4560-A6F7-A8F5A1272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78232-AE2D-4491-8DCB-D016C28372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6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755D7-B0FE-482B-8D10-7E32C6AD9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19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DFB2F-4900-4D54-BCBD-212CC3BE50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6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BF02A-5614-4C17-A358-8B6D2F55C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78711-9A1A-4774-98FB-74158DA1B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19B7F-EAA1-4BD0-8509-83C8CA6DB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F483D-D1E8-44CF-9A58-B9234EA75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83560-D50C-4544-81EE-26E131C8B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ED57F-CA80-43F3-BE30-41E0E1120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D9A-B39D-4587-B617-906EE409A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0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2346B17-E773-4D61-ABC5-6D832A1A1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667CD9-7025-4E94-8B4F-5FFDC22BCBB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1803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rylindner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hyperlink" Target="https://henrylindner.net/Valerie/Valerie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1/PH580279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17/12.893053" TargetMode="External"/><Relationship Id="rId5" Type="http://schemas.openxmlformats.org/officeDocument/2006/relationships/hyperlink" Target="https://doi.org/10.4006/0836-1398-25.4.500" TargetMode="External"/><Relationship Id="rId4" Type="http://schemas.openxmlformats.org/officeDocument/2006/relationships/hyperlink" Target="https://doi.org/10.1007/BF0076263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hFlzQvAyH7g&amp;t=946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1/PH580279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7/BF0076263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6/142879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doi.org/10.4006/0836-1398-25.4.500" TargetMode="External"/><Relationship Id="rId4" Type="http://schemas.openxmlformats.org/officeDocument/2006/relationships/image" Target="../media/image2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watch?v=eKkH4IH-zmw" TargetMode="External"/><Relationship Id="rId4" Type="http://schemas.openxmlformats.org/officeDocument/2006/relationships/hyperlink" Target="https://www.youtube.com/watch?v=hFlzQvAyH7g&amp;t=946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701-009-9315-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hFlzQvAyH7g&amp;t=946s" TargetMode="External"/><Relationship Id="rId4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2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xxx.lanl.gov/abs/gr-qc/0006029" TargetMode="External"/><Relationship Id="rId3" Type="http://schemas.openxmlformats.org/officeDocument/2006/relationships/hyperlink" Target="https://doi.org/10.1364/JOSA.38.000413" TargetMode="External"/><Relationship Id="rId7" Type="http://schemas.openxmlformats.org/officeDocument/2006/relationships/hyperlink" Target="http://xxx.lanl.gov/abs/gr-qc/9807006" TargetMode="External"/><Relationship Id="rId2" Type="http://schemas.openxmlformats.org/officeDocument/2006/relationships/hyperlink" Target="https://doi.org/10.1364/JOSA.29.00018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BF00713242" TargetMode="External"/><Relationship Id="rId11" Type="http://schemas.openxmlformats.org/officeDocument/2006/relationships/hyperlink" Target="https://doi.org/10.1140/epjp/i2013-13024-2" TargetMode="External"/><Relationship Id="rId5" Type="http://schemas.openxmlformats.org/officeDocument/2006/relationships/hyperlink" Target="https://doi.org/10.1103/PhysRev.95.1051" TargetMode="External"/><Relationship Id="rId10" Type="http://schemas.openxmlformats.org/officeDocument/2006/relationships/hyperlink" Target="https://doi.org/10.4006/0836-1398-25.4.500" TargetMode="External"/><Relationship Id="rId4" Type="http://schemas.openxmlformats.org/officeDocument/2006/relationships/hyperlink" Target="https://doi.org/10.1103/PhysRev.92.1557" TargetMode="External"/><Relationship Id="rId9" Type="http://schemas.openxmlformats.org/officeDocument/2006/relationships/hyperlink" Target="https://doi.org/10.1119/1.2830526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323323"/>
            <a:ext cx="11430000" cy="185739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4800" b="1" dirty="0">
                <a:latin typeface="Calibri" pitchFamily="34" charset="0"/>
              </a:rPr>
              <a:t>Beyond Observer Physics to Space Physics:</a:t>
            </a:r>
            <a:br>
              <a:rPr lang="en-US" sz="1000" b="1" dirty="0">
                <a:latin typeface="Calibri" pitchFamily="34" charset="0"/>
              </a:rPr>
            </a:br>
            <a:r>
              <a:rPr lang="en-US" sz="1800" dirty="0">
                <a:effectLst/>
                <a:latin typeface="Calibri" pitchFamily="34" charset="0"/>
              </a:rPr>
              <a:t> </a:t>
            </a:r>
            <a:br>
              <a:rPr lang="en-US" sz="1600" b="1" dirty="0">
                <a:latin typeface="Calibri" pitchFamily="34" charset="0"/>
              </a:rPr>
            </a:br>
            <a:r>
              <a:rPr lang="en-US" sz="4800" b="1" dirty="0">
                <a:latin typeface="Calibri" pitchFamily="34" charset="0"/>
              </a:rPr>
              <a:t>Beyond Religion and Science to Philosophy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2100" y="3361042"/>
            <a:ext cx="9067800" cy="270849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dirty="0">
                <a:latin typeface="Calibri" pitchFamily="34" charset="0"/>
              </a:rPr>
              <a:t>Henry Lindner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henrylindner.net</a:t>
            </a:r>
            <a:endParaRPr lang="en-US" sz="2000" dirty="0">
              <a:solidFill>
                <a:schemeClr val="accent1"/>
              </a:solidFill>
              <a:latin typeface="Calibri" pitchFamily="34" charset="0"/>
            </a:endParaRPr>
          </a:p>
          <a:p>
            <a:pPr eaLnBrk="1" hangingPunct="1">
              <a:spcBef>
                <a:spcPts val="0"/>
              </a:spcBef>
            </a:pPr>
            <a:endParaRPr lang="en-US" sz="2000" dirty="0">
              <a:latin typeface="Calibri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1800" dirty="0">
                <a:latin typeface="Calibri" pitchFamily="34" charset="0"/>
              </a:rPr>
              <a:t>Dedicated to: 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>
                <a:latin typeface="Calibri" pitchFamily="34" charset="0"/>
              </a:rPr>
              <a:t>Valerie Lindner 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>
                <a:solidFill>
                  <a:schemeClr val="accent1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henrylindner.net/Valerie</a:t>
            </a:r>
            <a:endParaRPr lang="en-US" sz="1800" dirty="0">
              <a:solidFill>
                <a:schemeClr val="accent1"/>
              </a:solidFill>
              <a:latin typeface="Calibri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sz="1800" dirty="0">
                <a:latin typeface="Calibri" pitchFamily="34" charset="0"/>
              </a:rPr>
              <a:t>B.S. Physics, Astronomy/Astrophysics, Mathematics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>
                <a:latin typeface="Calibri" pitchFamily="34" charset="0"/>
              </a:rPr>
              <a:t>Physics PhD candidate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CA3E8-8A74-13A0-0A00-344DF03C48DA}"/>
              </a:ext>
            </a:extLst>
          </p:cNvPr>
          <p:cNvSpPr txBox="1"/>
          <p:nvPr/>
        </p:nvSpPr>
        <p:spPr>
          <a:xfrm>
            <a:off x="7381772" y="6125385"/>
            <a:ext cx="481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and Mathematical Ontology Conference</a:t>
            </a:r>
          </a:p>
          <a:p>
            <a:pPr algn="r"/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Munich, Germany 2025</a:t>
            </a:r>
          </a:p>
        </p:txBody>
      </p:sp>
      <p:pic>
        <p:nvPicPr>
          <p:cNvPr id="6" name="Picture 5" descr="A statue of a person's head&#10;&#10;AI-generated content may be incorrect.">
            <a:extLst>
              <a:ext uri="{FF2B5EF4-FFF2-40B4-BE49-F238E27FC236}">
                <a16:creationId xmlns:a16="http://schemas.microsoft.com/office/drawing/2014/main" id="{C08C9C6D-B504-1AC2-6B88-0105B865C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287185"/>
            <a:ext cx="838200" cy="838200"/>
          </a:xfrm>
          <a:prstGeom prst="rect">
            <a:avLst/>
          </a:prstGeom>
        </p:spPr>
      </p:pic>
      <p:pic>
        <p:nvPicPr>
          <p:cNvPr id="8" name="Picture 7" descr="A statue of a person sitting on a ledge&#10;&#10;AI-generated content may be incorrect.">
            <a:extLst>
              <a:ext uri="{FF2B5EF4-FFF2-40B4-BE49-F238E27FC236}">
                <a16:creationId xmlns:a16="http://schemas.microsoft.com/office/drawing/2014/main" id="{B57B5C62-35E3-4CE0-FFC2-7FCA90DD2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287185"/>
            <a:ext cx="804221" cy="8042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22BE-188A-EB53-6A5C-727F0B23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0B0E8EDF-33D8-FF6A-BAE6-B120E107A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1158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Einstein’s Subjectivistic Paradigm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A0E07BE-6ECA-3281-1CAF-006BA2288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42516"/>
            <a:ext cx="11125200" cy="5029200"/>
          </a:xfrm>
        </p:spPr>
        <p:txBody>
          <a:bodyPr/>
          <a:lstStyle/>
          <a:p>
            <a:pPr marL="0" indent="0" eaLnBrk="1" hangingPunct="1">
              <a:spcAft>
                <a:spcPts val="3600"/>
              </a:spcAft>
              <a:buClr>
                <a:srgbClr val="FFC000"/>
              </a:buClr>
              <a:buNone/>
            </a:pP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Science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is </a:t>
            </a:r>
            <a:r>
              <a:rPr lang="en-US" sz="2200" i="1" dirty="0">
                <a:latin typeface="Calibri" pitchFamily="34" charset="0"/>
              </a:rPr>
              <a:t>methodical thinking directed toward finding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 regulative connections</a:t>
            </a:r>
            <a:r>
              <a:rPr lang="en-US" sz="2200" i="1" dirty="0">
                <a:latin typeface="Calibri" pitchFamily="34" charset="0"/>
              </a:rPr>
              <a:t> between our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sensual experiences</a:t>
            </a:r>
            <a:r>
              <a:rPr lang="en-US" sz="2200" i="1" dirty="0">
                <a:latin typeface="Calibri" pitchFamily="34" charset="0"/>
              </a:rPr>
              <a:t>.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	</a:t>
            </a:r>
            <a:r>
              <a:rPr lang="en-US" sz="2400" dirty="0">
                <a:latin typeface="Calibri" pitchFamily="34" charset="0"/>
              </a:rPr>
              <a:t>	  </a:t>
            </a:r>
            <a:r>
              <a:rPr lang="en-US" sz="1200" dirty="0">
                <a:latin typeface="Calibri" pitchFamily="34" charset="0"/>
              </a:rPr>
              <a:t>                                                                                                                                                 </a:t>
            </a:r>
            <a:r>
              <a:rPr lang="en-US" sz="1200" i="1" dirty="0">
                <a:latin typeface="Calibri" pitchFamily="34" charset="0"/>
              </a:rPr>
              <a:t>Ideas and Opinions</a:t>
            </a:r>
            <a:r>
              <a:rPr lang="en-US" sz="1200" dirty="0">
                <a:latin typeface="Calibri" pitchFamily="34" charset="0"/>
              </a:rPr>
              <a:t>, p. 50 (1954)</a:t>
            </a:r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None/>
            </a:pPr>
            <a:r>
              <a:rPr lang="en-US" sz="2200" i="1" dirty="0">
                <a:latin typeface="Calibri" pitchFamily="34" charset="0"/>
              </a:rPr>
              <a:t>The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only justification </a:t>
            </a:r>
            <a:r>
              <a:rPr lang="en-US" sz="2200" i="1" dirty="0">
                <a:latin typeface="Calibri" pitchFamily="34" charset="0"/>
              </a:rPr>
              <a:t>for our concepts and system of concepts is that they serve to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represent </a:t>
            </a:r>
            <a:r>
              <a:rPr lang="en-US" sz="2200" i="1" dirty="0">
                <a:latin typeface="Calibri" pitchFamily="34" charset="0"/>
              </a:rPr>
              <a:t>the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i="1" dirty="0">
                <a:latin typeface="Calibri" pitchFamily="34" charset="0"/>
              </a:rPr>
              <a:t>complex of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experiences</a:t>
            </a:r>
            <a:r>
              <a:rPr lang="en-US" sz="2200" i="1" dirty="0">
                <a:latin typeface="Calibri" pitchFamily="34" charset="0"/>
              </a:rPr>
              <a:t>; beyond this they have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no legitimacy</a:t>
            </a:r>
            <a:r>
              <a:rPr lang="en-US" sz="2200" i="1" dirty="0">
                <a:latin typeface="Calibri" pitchFamily="34" charset="0"/>
              </a:rPr>
              <a:t>.</a:t>
            </a:r>
            <a:r>
              <a:rPr lang="en-US" sz="2400" i="1" dirty="0">
                <a:latin typeface="Calibri" pitchFamily="34" charset="0"/>
              </a:rPr>
              <a:t>                         </a:t>
            </a:r>
            <a:r>
              <a:rPr lang="en-US" sz="1200" i="1" dirty="0">
                <a:latin typeface="Calibri" pitchFamily="34" charset="0"/>
              </a:rPr>
              <a:t>The Meaning of Relativity</a:t>
            </a:r>
            <a:r>
              <a:rPr lang="en-US" sz="1200" dirty="0">
                <a:latin typeface="Calibri" pitchFamily="34" charset="0"/>
              </a:rPr>
              <a:t>, p 3 (1922) </a:t>
            </a:r>
          </a:p>
          <a:p>
            <a:pPr marL="0" indent="0"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Relativity…</a:t>
            </a:r>
            <a:r>
              <a:rPr lang="en-US" sz="2200" i="1" dirty="0">
                <a:latin typeface="Calibri" panose="020F0502020204030204" pitchFamily="34" charset="0"/>
                <a:cs typeface="Times New Roman" panose="02020603050405020304" pitchFamily="18" charset="0"/>
              </a:rPr>
              <a:t>The struggle between the views of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Ptolemy </a:t>
            </a:r>
            <a:r>
              <a:rPr lang="en-US" sz="2200" i="1" dirty="0"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Copernicus</a:t>
            </a:r>
            <a:r>
              <a:rPr lang="en-US" sz="2200" i="1" dirty="0">
                <a:latin typeface="Calibri" panose="020F0502020204030204" pitchFamily="34" charset="0"/>
                <a:cs typeface="Times New Roman" panose="02020603050405020304" pitchFamily="18" charset="0"/>
              </a:rPr>
              <a:t> would then be </a:t>
            </a:r>
            <a:r>
              <a:rPr lang="en-US" sz="2200" dirty="0"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quite </a:t>
            </a:r>
            <a:r>
              <a:rPr lang="en-US" sz="22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meaningless</a:t>
            </a:r>
            <a:r>
              <a:rPr lang="en-US" sz="2200" i="1" dirty="0"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2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Either </a:t>
            </a:r>
            <a:r>
              <a:rPr lang="en-US" sz="2200" i="1" dirty="0"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coordinate system could be used with </a:t>
            </a:r>
            <a:r>
              <a:rPr lang="en-US" sz="22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equal justification</a:t>
            </a:r>
            <a:r>
              <a:rPr lang="en-US" sz="2200" i="1" dirty="0"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									              Evolu</a:t>
            </a:r>
            <a:r>
              <a:rPr lang="en-US" sz="1200" i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tion of Physics,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 224 (1938)</a:t>
            </a:r>
            <a:endParaRPr lang="en-US" sz="12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None/>
            </a:pPr>
            <a:r>
              <a:rPr lang="en-US" sz="2800" dirty="0">
                <a:latin typeface="Calibri" pitchFamily="34" charset="0"/>
              </a:rPr>
              <a:t>Einstein tried to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nullify</a:t>
            </a:r>
            <a:r>
              <a:rPr lang="en-US" sz="28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</a:rPr>
              <a:t>the Copernican Revolution!</a:t>
            </a:r>
            <a:r>
              <a:rPr lang="en-US" sz="2800" b="1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None/>
            </a:pPr>
            <a:r>
              <a:rPr lang="en-US" sz="2800" b="1" dirty="0">
                <a:solidFill>
                  <a:schemeClr val="tx2"/>
                </a:solidFill>
                <a:latin typeface="Calibri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2754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Documents and Settings\Henry H. Lindner\My Documents\My Presentations\Physics Material\epicycle_deferent.gif"/>
          <p:cNvPicPr>
            <a:picLocks noChangeAspect="1" noChangeArrowheads="1"/>
          </p:cNvPicPr>
          <p:nvPr/>
        </p:nvPicPr>
        <p:blipFill>
          <a:blip r:embed="rId2" cstate="print"/>
          <a:srcRect r="1524"/>
          <a:stretch>
            <a:fillRect/>
          </a:stretch>
        </p:blipFill>
        <p:spPr bwMode="auto">
          <a:xfrm>
            <a:off x="2286000" y="1075910"/>
            <a:ext cx="7253837" cy="470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880723" y="161311"/>
            <a:ext cx="78070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Been There: Observer-Based Science</a:t>
            </a:r>
          </a:p>
        </p:txBody>
      </p:sp>
      <p:sp useBgFill="1">
        <p:nvSpPr>
          <p:cNvPr id="5" name="TextBox 4"/>
          <p:cNvSpPr txBox="1"/>
          <p:nvPr/>
        </p:nvSpPr>
        <p:spPr>
          <a:xfrm>
            <a:off x="27062" y="4634585"/>
            <a:ext cx="12164938" cy="2062103"/>
          </a:xfrm>
          <a:prstGeom prst="rect">
            <a:avLst/>
          </a:prstGeom>
        </p:spPr>
        <p:txBody>
          <a:bodyPr wrap="square" lIns="457200" tIns="91440" rIns="1005840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Calibri" pitchFamily="34" charset="0"/>
              </a:rPr>
              <a:t>Ptolemy’s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ad hoc devices</a:t>
            </a:r>
            <a:r>
              <a:rPr lang="en-US" sz="2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modeled the Earth 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observer’s experiences </a:t>
            </a:r>
            <a:r>
              <a:rPr lang="en-US" sz="2200" dirty="0">
                <a:latin typeface="Calibri" pitchFamily="34" charset="0"/>
              </a:rPr>
              <a:t>and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 measurements</a:t>
            </a:r>
            <a:r>
              <a:rPr lang="en-US" sz="2200" dirty="0">
                <a:latin typeface="Calibri" pitchFamily="34" charset="0"/>
              </a:rPr>
              <a:t> but had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no</a:t>
            </a:r>
            <a:r>
              <a:rPr lang="en-US" sz="2200" dirty="0">
                <a:latin typeface="Calibri" pitchFamily="34" charset="0"/>
              </a:rPr>
              <a:t> </a:t>
            </a:r>
            <a:r>
              <a:rPr lang="en-US" sz="22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200" dirty="0">
                <a:latin typeface="Calibri" pitchFamily="34" charset="0"/>
              </a:rPr>
              <a:t>-physical reality =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DEAD END</a:t>
            </a:r>
            <a:r>
              <a:rPr lang="en-US" sz="2200" dirty="0">
                <a:latin typeface="Calibri" pitchFamily="34" charset="0"/>
              </a:rPr>
              <a:t>: No further discovery/understanding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The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observer-based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concepts of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Relativity </a:t>
            </a:r>
            <a:r>
              <a:rPr lang="en-US" sz="2200" dirty="0">
                <a:latin typeface="Calibri" pitchFamily="34" charset="0"/>
              </a:rPr>
              <a:t>and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 QM </a:t>
            </a:r>
            <a:r>
              <a:rPr lang="en-US" sz="2200" dirty="0">
                <a:latin typeface="Calibri" pitchFamily="34" charset="0"/>
              </a:rPr>
              <a:t>are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epistemologically equivalent</a:t>
            </a:r>
            <a:r>
              <a:rPr lang="en-US" sz="2200" dirty="0">
                <a:latin typeface="Calibri" pitchFamily="34" charset="0"/>
              </a:rPr>
              <a:t>: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itchFamily="34" charset="0"/>
              </a:rPr>
              <a:t>Absolute </a:t>
            </a:r>
            <a:r>
              <a:rPr lang="en-US" sz="2200" i="1" dirty="0">
                <a:latin typeface="Calibri" pitchFamily="34" charset="0"/>
              </a:rPr>
              <a:t>c </a:t>
            </a:r>
            <a:r>
              <a:rPr lang="en-US" sz="2200" dirty="0">
                <a:latin typeface="Calibri" pitchFamily="34" charset="0"/>
              </a:rPr>
              <a:t>for every observer, space-time interval, time dilation, photon, virtual particles, particle exchange, wave-function collapse, Higgs field, etc.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50F12-4FCB-E283-60A8-69C02B6F51CE}"/>
              </a:ext>
            </a:extLst>
          </p:cNvPr>
          <p:cNvSpPr txBox="1"/>
          <p:nvPr/>
        </p:nvSpPr>
        <p:spPr>
          <a:xfrm>
            <a:off x="4876800" y="2474893"/>
            <a:ext cx="181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Ptolemaic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Cosmology</a:t>
            </a:r>
          </a:p>
        </p:txBody>
      </p:sp>
    </p:spTree>
    <p:extLst>
      <p:ext uri="{BB962C8B-B14F-4D97-AF65-F5344CB8AC3E}">
        <p14:creationId xmlns:p14="http://schemas.microsoft.com/office/powerpoint/2010/main" val="278420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97E5-E56E-A66D-B09D-9DABC06F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902B2-9BEC-5064-7C09-D0844BC44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71600"/>
            <a:ext cx="11506200" cy="4741232"/>
          </a:xfrm>
        </p:spPr>
        <p:txBody>
          <a:bodyPr/>
          <a:lstStyle/>
          <a:p>
            <a:pPr marL="0" indent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1900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Many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difficult questions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ether-space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gravity, light, and particles:</a:t>
            </a:r>
          </a:p>
          <a:p>
            <a:pPr marL="0" indent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Einstein tried to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create a 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physics without physical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endParaRPr lang="en-US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ithout the Newton-Maxwell-Lorentz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inertial-electromagnetic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ether </a:t>
            </a:r>
          </a:p>
          <a:p>
            <a:pPr marL="0" indent="0" algn="ctr">
              <a:lnSpc>
                <a:spcPct val="105000"/>
              </a:lnSpc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HOW? </a:t>
            </a:r>
          </a:p>
          <a:p>
            <a:pPr marL="0" indent="0" algn="ctr">
              <a:lnSpc>
                <a:spcPct val="105000"/>
              </a:lnSpc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relating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phenomena to 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observers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arbitrary frames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restricting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to the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mathematical modeling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observers’ sensations and measurements. </a:t>
            </a: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5000"/>
              </a:lnSpc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  <a:p>
            <a:pPr marL="0" indent="0" algn="ctr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Einstein credited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Hume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Ernst Mach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his approach to physics.</a:t>
            </a:r>
          </a:p>
          <a:p>
            <a:pPr marL="0" indent="0" algn="ctr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were influenced by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Bishop Berkeley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A6503E-89CE-589B-E139-BF45B597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11768"/>
            <a:ext cx="11963400" cy="1066800"/>
          </a:xfrm>
        </p:spPr>
        <p:txBody>
          <a:bodyPr/>
          <a:lstStyle/>
          <a:p>
            <a:r>
              <a:rPr lang="en-US" sz="4000" dirty="0">
                <a:latin typeface="Calibri" pitchFamily="34" charset="0"/>
              </a:rPr>
              <a:t>Why are We Stuck with Observer-Based Physics?</a:t>
            </a:r>
          </a:p>
        </p:txBody>
      </p:sp>
    </p:spTree>
    <p:extLst>
      <p:ext uri="{BB962C8B-B14F-4D97-AF65-F5344CB8AC3E}">
        <p14:creationId xmlns:p14="http://schemas.microsoft.com/office/powerpoint/2010/main" val="185949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2DF47-80B7-683C-9C6C-62E2A3017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A71F7EDB-80F7-0F45-CBDA-D784B478F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88006"/>
            <a:ext cx="12039600" cy="125979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Historic Background: </a:t>
            </a:r>
            <a:br>
              <a:rPr lang="en-US" sz="4000" dirty="0">
                <a:latin typeface="Calibri" pitchFamily="34" charset="0"/>
              </a:rPr>
            </a:br>
            <a:r>
              <a:rPr lang="en-US" sz="4000" dirty="0">
                <a:latin typeface="Calibri" pitchFamily="34" charset="0"/>
              </a:rPr>
              <a:t>Christian Spiritualism vs. Philosophy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8E6CF04-1C6E-A3DC-7BD1-51C6F7261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03215"/>
            <a:ext cx="11582400" cy="5145993"/>
          </a:xfrm>
        </p:spPr>
        <p:txBody>
          <a:bodyPr/>
          <a:lstStyle/>
          <a:p>
            <a:pPr marL="0" indent="0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en-US" sz="2400" b="1" baseline="30000" dirty="0">
                <a:solidFill>
                  <a:schemeClr val="tx2"/>
                </a:solidFill>
                <a:latin typeface="Calibri" pitchFamily="34" charset="0"/>
              </a:rPr>
              <a:t>rd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to 13</a:t>
            </a:r>
            <a:r>
              <a:rPr lang="en-US" sz="2400" b="1" baseline="30000" dirty="0">
                <a:solidFill>
                  <a:schemeClr val="tx2"/>
                </a:solidFill>
                <a:latin typeface="Calibri" pitchFamily="34" charset="0"/>
              </a:rPr>
              <a:t>th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cent</a:t>
            </a:r>
            <a:r>
              <a:rPr lang="en-US" sz="2400" dirty="0">
                <a:latin typeface="Calibri" pitchFamily="34" charset="0"/>
              </a:rPr>
              <a:t>: Western Christendom educated by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Aristotle’s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works on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logic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             		   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Western civilization’s unique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philosophical competence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5</a:t>
            </a:r>
            <a:r>
              <a:rPr lang="en-US" sz="2400" b="1" baseline="30000" dirty="0">
                <a:solidFill>
                  <a:schemeClr val="tx2"/>
                </a:solidFill>
                <a:latin typeface="Calibri" pitchFamily="34" charset="0"/>
              </a:rPr>
              <a:t>th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cent</a:t>
            </a:r>
            <a:r>
              <a:rPr lang="en-US" sz="2400" dirty="0">
                <a:latin typeface="Calibri" pitchFamily="34" charset="0"/>
              </a:rPr>
              <a:t>: Byzantine Emperor Justinian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closed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Aristotle’s and Plato’s schools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in Athens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13</a:t>
            </a:r>
            <a:r>
              <a:rPr lang="en-US" sz="2400" b="1" baseline="30000" dirty="0">
                <a:solidFill>
                  <a:schemeClr val="tx2"/>
                </a:solidFill>
                <a:latin typeface="Calibri" pitchFamily="34" charset="0"/>
              </a:rPr>
              <a:t>th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cent</a:t>
            </a:r>
            <a:r>
              <a:rPr lang="en-US" sz="2400" dirty="0">
                <a:latin typeface="Calibri" pitchFamily="34" charset="0"/>
              </a:rPr>
              <a:t>: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Aristotle’s </a:t>
            </a:r>
            <a:r>
              <a:rPr lang="en-US" sz="2400" dirty="0">
                <a:latin typeface="Calibri" pitchFamily="34" charset="0"/>
              </a:rPr>
              <a:t>other works surfaced. Western Church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condemned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his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 </a:t>
            </a:r>
            <a:r>
              <a:rPr lang="en-US" sz="2400" dirty="0">
                <a:latin typeface="Calibri" pitchFamily="34" charset="0"/>
              </a:rPr>
              <a:t>theses</a:t>
            </a:r>
          </a:p>
          <a:p>
            <a:pPr marL="0" indent="0"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14</a:t>
            </a:r>
            <a:r>
              <a:rPr lang="en-US" sz="2400" b="1" baseline="30000" dirty="0">
                <a:solidFill>
                  <a:schemeClr val="tx2"/>
                </a:solidFill>
                <a:latin typeface="Calibri" pitchFamily="34" charset="0"/>
              </a:rPr>
              <a:t>th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cent</a:t>
            </a:r>
            <a:r>
              <a:rPr lang="en-US" sz="2400" dirty="0">
                <a:latin typeface="Calibri" pitchFamily="34" charset="0"/>
              </a:rPr>
              <a:t>: Friar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William of Ockham </a:t>
            </a:r>
            <a:r>
              <a:rPr lang="en-US" sz="2400" dirty="0">
                <a:latin typeface="Calibri" pitchFamily="34" charset="0"/>
              </a:rPr>
              <a:t>attempted to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free theology </a:t>
            </a:r>
            <a:r>
              <a:rPr lang="en-US" sz="2400" dirty="0">
                <a:latin typeface="Calibri" pitchFamily="34" charset="0"/>
              </a:rPr>
              <a:t>from natural philosophy:  </a:t>
            </a:r>
          </a:p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000" i="1" dirty="0">
                <a:latin typeface="Calibri" pitchFamily="34" charset="0"/>
              </a:rPr>
              <a:t>We should 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not </a:t>
            </a:r>
            <a:r>
              <a:rPr lang="en-US" sz="2000" i="1" dirty="0">
                <a:latin typeface="Calibri" pitchFamily="34" charset="0"/>
              </a:rPr>
              <a:t>posit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any </a:t>
            </a:r>
            <a:r>
              <a:rPr lang="en-US" sz="2000" b="1" i="1" dirty="0">
                <a:solidFill>
                  <a:schemeClr val="tx2"/>
                </a:solidFill>
                <a:latin typeface="Calibri" pitchFamily="34" charset="0"/>
              </a:rPr>
              <a:t>God-independent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causes or mechanisms. We should only 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describe </a:t>
            </a:r>
            <a:r>
              <a:rPr lang="en-US" sz="2000" i="1" dirty="0">
                <a:latin typeface="Calibri" pitchFamily="34" charset="0"/>
              </a:rPr>
              <a:t>our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 experiences</a:t>
            </a:r>
            <a:r>
              <a:rPr lang="en-US" sz="2000" i="1" dirty="0">
                <a:latin typeface="Calibri" pitchFamily="34" charset="0"/>
              </a:rPr>
              <a:t> using the 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fewest propositions</a:t>
            </a:r>
            <a:r>
              <a:rPr lang="en-US" sz="2000" i="1" dirty="0">
                <a:latin typeface="Calibri" pitchFamily="34" charset="0"/>
              </a:rPr>
              <a:t> necessary</a:t>
            </a:r>
            <a:r>
              <a:rPr lang="en-US" sz="2000" dirty="0">
                <a:latin typeface="Calibri" pitchFamily="34" charset="0"/>
              </a:rPr>
              <a:t>.  (paraphrase)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Ockham’s Razor</a:t>
            </a:r>
            <a:r>
              <a:rPr lang="en-US" sz="2400" dirty="0">
                <a:latin typeface="Calibri" pitchFamily="34" charset="0"/>
              </a:rPr>
              <a:t>: The simplest explanation is always “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GOD” </a:t>
            </a:r>
            <a:r>
              <a:rPr lang="en-US" sz="2400" dirty="0">
                <a:latin typeface="Calibri" pitchFamily="34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MAGIC</a:t>
            </a:r>
            <a:r>
              <a:rPr lang="en-US" sz="2400" dirty="0">
                <a:latin typeface="Calibri" pitchFamily="34" charset="0"/>
              </a:rPr>
              <a:t>)!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7447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6C073-5036-3B19-D339-DB2E21D67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01448F34-56D1-E82A-71DD-D552D9675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Christian Dualism: Spirit World vs. 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D60CC30-B076-41A2-EEA7-4A59C51F2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1447800"/>
            <a:ext cx="11582400" cy="50292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accent1"/>
                </a:solidFill>
                <a:latin typeface="Calibri" pitchFamily="34" charset="0"/>
              </a:rPr>
              <a:t>René Descartes</a:t>
            </a:r>
            <a:r>
              <a:rPr lang="en-US" sz="2000" dirty="0">
                <a:latin typeface="Calibri" pitchFamily="34" charset="0"/>
              </a:rPr>
              <a:t>:  </a:t>
            </a:r>
            <a:r>
              <a:rPr lang="en-US" sz="2000" i="1" dirty="0">
                <a:latin typeface="Calibri" pitchFamily="34" charset="0"/>
              </a:rPr>
              <a:t>I think therefore I am </a:t>
            </a:r>
            <a:r>
              <a:rPr lang="en-US" sz="2000" dirty="0">
                <a:latin typeface="Calibri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POC</a:t>
            </a:r>
            <a:r>
              <a:rPr lang="en-US" sz="2000" b="1" dirty="0">
                <a:latin typeface="Calibri" pitchFamily="34" charset="0"/>
              </a:rPr>
              <a:t>)</a:t>
            </a:r>
            <a:r>
              <a:rPr lang="en-US" sz="2000" dirty="0">
                <a:latin typeface="Calibri" pitchFamily="34" charset="0"/>
              </a:rPr>
              <a:t>. The 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2000" dirty="0">
                <a:latin typeface="Calibri" pitchFamily="34" charset="0"/>
              </a:rPr>
              <a:t> could be a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hallucination</a:t>
            </a:r>
            <a:r>
              <a:rPr lang="en-US" sz="2000" dirty="0">
                <a:latin typeface="Calibri" pitchFamily="34" charset="0"/>
              </a:rPr>
              <a:t> produced by a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demon</a:t>
            </a:r>
            <a:r>
              <a:rPr lang="en-US" sz="2000" dirty="0">
                <a:latin typeface="Calibri" pitchFamily="34" charset="0"/>
              </a:rPr>
              <a:t>.          </a:t>
            </a:r>
            <a:r>
              <a:rPr lang="en-US" sz="1200" dirty="0">
                <a:latin typeface="Calibri" pitchFamily="34" charset="0"/>
              </a:rPr>
              <a:t>								               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Meditations on First Philosophy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Med. I, para. 10 (1641) 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" marR="0" indent="-91440">
              <a:spcAft>
                <a:spcPts val="1200"/>
              </a:spcAft>
              <a:buNone/>
            </a:pPr>
            <a:r>
              <a:rPr lang="en-US" sz="2000" i="1" dirty="0">
                <a:latin typeface="Calibri" pitchFamily="34" charset="0"/>
              </a:rPr>
              <a:t>Theorizing about final </a:t>
            </a:r>
            <a:r>
              <a:rPr lang="en-US" sz="2000" dirty="0">
                <a:latin typeface="Calibri" pitchFamily="34" charset="0"/>
              </a:rPr>
              <a:t>[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000" dirty="0">
                <a:latin typeface="Calibri" pitchFamily="34" charset="0"/>
              </a:rPr>
              <a:t>] </a:t>
            </a:r>
            <a:r>
              <a:rPr lang="en-US" sz="2000" i="1" dirty="0">
                <a:latin typeface="Calibri" pitchFamily="34" charset="0"/>
              </a:rPr>
              <a:t>causes is a </a:t>
            </a:r>
            <a:r>
              <a:rPr lang="en-US" sz="2000" b="1" i="1" dirty="0">
                <a:solidFill>
                  <a:srgbClr val="FFC000"/>
                </a:solidFill>
                <a:latin typeface="Calibri" pitchFamily="34" charset="0"/>
              </a:rPr>
              <a:t>sin</a:t>
            </a:r>
            <a:r>
              <a:rPr lang="en-US" sz="2000" i="1" dirty="0">
                <a:latin typeface="Calibri" pitchFamily="34" charset="0"/>
              </a:rPr>
              <a:t>.                                                                                       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Ibid: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Med. IV, para. 5, 9 </a:t>
            </a:r>
          </a:p>
          <a:p>
            <a:pPr marL="0" indent="0">
              <a:spcAft>
                <a:spcPts val="48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Mathematics: </a:t>
            </a:r>
            <a:r>
              <a:rPr lang="en-US" sz="2000" i="1" dirty="0">
                <a:latin typeface="Calibri" pitchFamily="34" charset="0"/>
              </a:rPr>
              <a:t>We should pursue only </a:t>
            </a:r>
            <a:r>
              <a:rPr lang="en-US" sz="20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certain, indubitable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—the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mathematical description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our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sensations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this he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invented his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three-axis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coordinate system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Locke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Also 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 certain of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spiritual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than physical </a:t>
            </a:r>
            <a:r>
              <a:rPr lang="en-US" sz="2000" dirty="0">
                <a:latin typeface="Calibri" pitchFamily="34" charset="0"/>
              </a:rPr>
              <a:t>[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000" dirty="0">
                <a:latin typeface="Calibri" pitchFamily="34" charset="0"/>
              </a:rPr>
              <a:t>]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existence (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							 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Essay Concerning Human Understanding,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Bk. II, chap. XXIII, para. 15 (1690)  </a:t>
            </a:r>
          </a:p>
          <a:p>
            <a:pPr marL="0" indent="0">
              <a:spcAft>
                <a:spcPts val="42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Empiricism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 can only know the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ideas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presented to us by </a:t>
            </a:r>
            <a:r>
              <a:rPr lang="en-US" sz="20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senses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can </a:t>
            </a:r>
            <a:r>
              <a:rPr lang="en-US" sz="20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never pass beyond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 to any knowledge of the nature and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hidden causes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those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ideas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              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Ibid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para. 29 </a:t>
            </a:r>
          </a:p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realities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 World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—How do they coexist and interact? </a:t>
            </a:r>
          </a:p>
        </p:txBody>
      </p:sp>
    </p:spTree>
    <p:extLst>
      <p:ext uri="{BB962C8B-B14F-4D97-AF65-F5344CB8AC3E}">
        <p14:creationId xmlns:p14="http://schemas.microsoft.com/office/powerpoint/2010/main" val="2050723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hat&#10;&#10;AI-generated content may be incorrect.">
            <a:extLst>
              <a:ext uri="{FF2B5EF4-FFF2-40B4-BE49-F238E27FC236}">
                <a16:creationId xmlns:a16="http://schemas.microsoft.com/office/drawing/2014/main" id="{05A9565D-DDC6-7A4D-D298-F7EF80604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1677526" cy="1718441"/>
          </a:xfrm>
          <a:prstGeom prst="rect">
            <a:avLst/>
          </a:prstGeom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11887200" cy="5105400"/>
          </a:xfrm>
        </p:spPr>
        <p:txBody>
          <a:bodyPr/>
          <a:lstStyle/>
          <a:p>
            <a:pPr marL="0" indent="0" eaLnBrk="1" hangingPunct="1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Realized</a:t>
            </a:r>
            <a:r>
              <a:rPr lang="en-US" sz="2200" dirty="0">
                <a:latin typeface="Calibri" pitchFamily="34" charset="0"/>
              </a:rPr>
              <a:t>: Copernicus’ and Newton’s </a:t>
            </a:r>
            <a:r>
              <a:rPr lang="en-US" sz="22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200" dirty="0">
                <a:latin typeface="Calibri" pitchFamily="34" charset="0"/>
              </a:rPr>
              <a:t> theories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threatened</a:t>
            </a:r>
            <a:r>
              <a:rPr lang="en-US" sz="2200" dirty="0">
                <a:latin typeface="Calibri" pitchFamily="34" charset="0"/>
              </a:rPr>
              <a:t> spiritualism/religion</a:t>
            </a:r>
          </a:p>
          <a:p>
            <a:pPr marL="0" indent="0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Attacked</a:t>
            </a:r>
            <a:r>
              <a:rPr lang="en-US" sz="2200" dirty="0">
                <a:latin typeface="Calibri" pitchFamily="34" charset="0"/>
              </a:rPr>
              <a:t>: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 Newton’s</a:t>
            </a:r>
            <a:r>
              <a:rPr lang="en-US" sz="2200" dirty="0">
                <a:latin typeface="Calibri" pitchFamily="34" charset="0"/>
              </a:rPr>
              <a:t> space and matter as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atheistic</a:t>
            </a:r>
            <a:r>
              <a:rPr lang="en-US" sz="2200" dirty="0">
                <a:latin typeface="Calibri" pitchFamily="34" charset="0"/>
              </a:rPr>
              <a:t>: Existing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without</a:t>
            </a:r>
            <a:r>
              <a:rPr lang="en-US" sz="2200" dirty="0">
                <a:latin typeface="Calibri" pitchFamily="34" charset="0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mind </a:t>
            </a:r>
            <a:r>
              <a:rPr lang="en-US" sz="2200" dirty="0">
                <a:latin typeface="Calibri" pitchFamily="34" charset="0"/>
              </a:rPr>
              <a:t>and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God</a:t>
            </a:r>
            <a:r>
              <a:rPr lang="en-US" sz="2200" dirty="0">
                <a:latin typeface="Calibri" pitchFamily="34" charset="0"/>
              </a:rPr>
              <a:t> </a:t>
            </a:r>
          </a:p>
          <a:p>
            <a:pPr marL="0" indent="0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Solution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: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Spiritual Monism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No Cosmos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):</a:t>
            </a:r>
            <a:r>
              <a:rPr lang="en-US" sz="2200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We are spirits </a:t>
            </a:r>
            <a:r>
              <a:rPr lang="en-US" sz="2200" i="1" dirty="0">
                <a:latin typeface="Calibri" pitchFamily="34" charset="0"/>
                <a:cs typeface="Times New Roman" pitchFamily="18" charset="0"/>
              </a:rPr>
              <a:t>and can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only</a:t>
            </a:r>
            <a:r>
              <a:rPr lang="en-US" sz="2200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know</a:t>
            </a:r>
            <a:r>
              <a:rPr lang="en-US" sz="2200" i="1" dirty="0">
                <a:latin typeface="Calibri" pitchFamily="34" charset="0"/>
                <a:cs typeface="Times New Roman" pitchFamily="18" charset="0"/>
              </a:rPr>
              <a:t> our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spiritual</a:t>
            </a:r>
            <a:r>
              <a:rPr lang="en-US" sz="2200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experiences</a:t>
            </a:r>
            <a:r>
              <a:rPr lang="en-US" sz="2200" i="1" dirty="0">
                <a:latin typeface="Calibri" pitchFamily="34" charset="0"/>
                <a:cs typeface="Times New Roman" pitchFamily="18" charset="0"/>
              </a:rPr>
              <a:t>. 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		                                                                                                                                                                                  </a:t>
            </a:r>
            <a:r>
              <a:rPr lang="en-US" sz="1200" i="1" dirty="0">
                <a:latin typeface="Calibri" pitchFamily="34" charset="0"/>
                <a:cs typeface="Times New Roman" pitchFamily="18" charset="0"/>
              </a:rPr>
              <a:t>Principles of Human Knowledge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 body, para. 18  (1710)</a:t>
            </a:r>
          </a:p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200" dirty="0">
                <a:latin typeface="Calibri" pitchFamily="34" charset="0"/>
              </a:rPr>
              <a:t>We exist in a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spiritual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simulation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created and run by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God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(as in the movie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The Matrix</a:t>
            </a:r>
            <a:r>
              <a:rPr lang="en-US" sz="2200" b="1" i="1" dirty="0">
                <a:latin typeface="Calibri" pitchFamily="34" charset="0"/>
              </a:rPr>
              <a:t>, </a:t>
            </a:r>
            <a:r>
              <a:rPr lang="en-US" sz="2200" dirty="0">
                <a:latin typeface="Calibri" pitchFamily="34" charset="0"/>
              </a:rPr>
              <a:t>1999)</a:t>
            </a:r>
            <a:endParaRPr lang="en-US" sz="2200" dirty="0">
              <a:latin typeface="Calibri" pitchFamily="34" charset="0"/>
              <a:cs typeface="Times New Roman" pitchFamily="18" charset="0"/>
            </a:endParaRPr>
          </a:p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Subjective Idealism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: The Sun is a God-given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apparition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. Everything is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God-Magic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.</a:t>
            </a:r>
          </a:p>
          <a:p>
            <a:pPr marL="0" indent="0" algn="ctr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⸫ </a:t>
            </a:r>
            <a:r>
              <a:rPr lang="en-US" sz="2200" dirty="0">
                <a:latin typeface="Calibri" pitchFamily="34" charset="0"/>
                <a:cs typeface="Times New Roman" panose="02020603050405020304" pitchFamily="18" charset="0"/>
              </a:rPr>
              <a:t>We should </a:t>
            </a:r>
            <a:r>
              <a:rPr lang="en-US" sz="2200" dirty="0">
                <a:latin typeface="Calibri" pitchFamily="34" charset="0"/>
              </a:rPr>
              <a:t>only </a:t>
            </a:r>
            <a:r>
              <a:rPr lang="en-US" sz="2200" dirty="0">
                <a:solidFill>
                  <a:srgbClr val="FFC000"/>
                </a:solidFill>
                <a:latin typeface="Calibri" pitchFamily="34" charset="0"/>
              </a:rPr>
              <a:t>describe</a:t>
            </a:r>
            <a:r>
              <a:rPr lang="en-US" sz="2200" dirty="0">
                <a:latin typeface="Calibri" pitchFamily="34" charset="0"/>
              </a:rPr>
              <a:t> and </a:t>
            </a:r>
            <a:r>
              <a:rPr lang="en-US" sz="2200" dirty="0">
                <a:solidFill>
                  <a:srgbClr val="FFC000"/>
                </a:solidFill>
                <a:latin typeface="Calibri" pitchFamily="34" charset="0"/>
              </a:rPr>
              <a:t>mathematically model </a:t>
            </a:r>
            <a:r>
              <a:rPr lang="en-US" sz="2200" dirty="0">
                <a:latin typeface="Calibri" pitchFamily="34" charset="0"/>
              </a:rPr>
              <a:t>our experiences and measurements </a:t>
            </a:r>
          </a:p>
          <a:p>
            <a:pPr marL="0" indent="0" algn="ctr"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Science</a:t>
            </a:r>
            <a:r>
              <a:rPr lang="en-US" sz="2200" dirty="0">
                <a:latin typeface="Calibri" pitchFamily="34" charset="0"/>
              </a:rPr>
              <a:t> should only seek the 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rules of God’s Matrix </a:t>
            </a:r>
            <a:r>
              <a:rPr lang="en-US" sz="2200" dirty="0">
                <a:latin typeface="Calibri" pitchFamily="34" charset="0"/>
              </a:rPr>
              <a:t>(“Laws of Nature”)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.</a:t>
            </a:r>
          </a:p>
          <a:p>
            <a:pPr marL="0" indent="0">
              <a:spcAft>
                <a:spcPts val="3600"/>
              </a:spcAft>
              <a:buClr>
                <a:schemeClr val="tx2"/>
              </a:buClr>
              <a:buNone/>
            </a:pPr>
            <a:endParaRPr lang="en-US" sz="2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272480-63FD-CD37-26F4-EB5CBB63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10591800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Berkeley Rejects Dualism: Creates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Save Christianity from Philosophy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C49D9-A82F-F342-47D8-3B37F97C3DE9}"/>
              </a:ext>
            </a:extLst>
          </p:cNvPr>
          <p:cNvSpPr txBox="1"/>
          <p:nvPr/>
        </p:nvSpPr>
        <p:spPr>
          <a:xfrm>
            <a:off x="2667000" y="6414700"/>
            <a:ext cx="6991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Popper, Karl</a:t>
            </a:r>
            <a:r>
              <a:rPr lang="en-US" sz="1200" dirty="0">
                <a:latin typeface="c&amp;h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Note on Berkeley as a Precursor of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 and Einstein,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Conjectures and Refutations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1962)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69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3C7B1-2E6A-6ED3-B431-DE85D6C5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>
            <a:extLst>
              <a:ext uri="{FF2B5EF4-FFF2-40B4-BE49-F238E27FC236}">
                <a16:creationId xmlns:a16="http://schemas.microsoft.com/office/drawing/2014/main" id="{7518579D-F1A4-E681-F1A7-37EEE74ED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David Hume: Agnostic Subjectivism</a:t>
            </a:r>
          </a:p>
        </p:txBody>
      </p:sp>
      <p:sp>
        <p:nvSpPr>
          <p:cNvPr id="30723" name="Rectangle 1027">
            <a:extLst>
              <a:ext uri="{FF2B5EF4-FFF2-40B4-BE49-F238E27FC236}">
                <a16:creationId xmlns:a16="http://schemas.microsoft.com/office/drawing/2014/main" id="{4FF841F0-730A-7642-C0FA-D08891FC7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1827" y="2181408"/>
            <a:ext cx="11658599" cy="3296540"/>
          </a:xfrm>
        </p:spPr>
        <p:txBody>
          <a:bodyPr/>
          <a:lstStyle/>
          <a:p>
            <a:pPr marL="0" indent="0" eaLnBrk="1" hangingPunct="1"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Skepticism</a:t>
            </a:r>
            <a:r>
              <a:rPr lang="en-US" sz="2200" dirty="0">
                <a:latin typeface="Calibri" pitchFamily="34" charset="0"/>
              </a:rPr>
              <a:t>: </a:t>
            </a:r>
            <a:r>
              <a:rPr lang="en-US" sz="2200" i="1" dirty="0">
                <a:latin typeface="Calibri" pitchFamily="34" charset="0"/>
              </a:rPr>
              <a:t>We cannot be certain of the existence of Berkeley’s </a:t>
            </a:r>
            <a:r>
              <a:rPr lang="en-US" sz="2200" b="1" i="1" dirty="0">
                <a:solidFill>
                  <a:srgbClr val="FF0000"/>
                </a:solidFill>
                <a:latin typeface="Calibri" pitchFamily="34" charset="0"/>
              </a:rPr>
              <a:t>God-Matrix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i="1" dirty="0">
                <a:latin typeface="Calibri" pitchFamily="34" charset="0"/>
              </a:rPr>
              <a:t>or a physical </a:t>
            </a:r>
            <a:r>
              <a:rPr lang="en-US" sz="2200" b="1" i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2200" dirty="0">
                <a:latin typeface="Calibri" pitchFamily="34" charset="0"/>
              </a:rPr>
              <a:t>.</a:t>
            </a:r>
          </a:p>
          <a:p>
            <a:pPr marL="0" indent="0" eaLnBrk="1" hangingPunct="1"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Subjectivism</a:t>
            </a:r>
            <a:r>
              <a:rPr lang="en-US" sz="2200" dirty="0">
                <a:latin typeface="Calibri" pitchFamily="34" charset="0"/>
              </a:rPr>
              <a:t>: </a:t>
            </a:r>
            <a:r>
              <a:rPr lang="en-US" sz="2200" i="1" dirty="0">
                <a:latin typeface="Calibri" pitchFamily="34" charset="0"/>
              </a:rPr>
              <a:t>We can only know our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ideas</a:t>
            </a:r>
            <a:r>
              <a:rPr lang="en-US" sz="2200" i="1" dirty="0">
                <a:latin typeface="Calibri" pitchFamily="34" charset="0"/>
              </a:rPr>
              <a:t> and the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connections</a:t>
            </a:r>
            <a:r>
              <a:rPr lang="en-US" sz="2200" i="1" dirty="0">
                <a:latin typeface="Calibri" pitchFamily="34" charset="0"/>
              </a:rPr>
              <a:t> among them</a:t>
            </a:r>
            <a:r>
              <a:rPr lang="en-US" sz="2200" dirty="0">
                <a:latin typeface="Calibri" pitchFamily="34" charset="0"/>
              </a:rPr>
              <a:t>. (</a:t>
            </a: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POC</a:t>
            </a:r>
            <a:r>
              <a:rPr lang="en-US" sz="2200" dirty="0">
                <a:latin typeface="Calibri" pitchFamily="34" charset="0"/>
              </a:rPr>
              <a:t>)</a:t>
            </a:r>
          </a:p>
          <a:p>
            <a:pPr marL="0" indent="0" eaLnBrk="1" hangingPunct="1"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200" i="1" dirty="0">
                <a:latin typeface="Calibri" pitchFamily="34" charset="0"/>
              </a:rPr>
              <a:t>Our belief that an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effect</a:t>
            </a:r>
            <a:r>
              <a:rPr lang="en-US" sz="2200" i="1" dirty="0">
                <a:latin typeface="Calibri" pitchFamily="34" charset="0"/>
              </a:rPr>
              <a:t> will follow from a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cause</a:t>
            </a:r>
            <a:r>
              <a:rPr lang="en-US" sz="2200" i="1" dirty="0">
                <a:latin typeface="Calibri" pitchFamily="34" charset="0"/>
              </a:rPr>
              <a:t> is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merely a custom </a:t>
            </a:r>
            <a:r>
              <a:rPr lang="en-US" sz="2200" i="1" dirty="0">
                <a:latin typeface="Calibri" pitchFamily="34" charset="0"/>
              </a:rPr>
              <a:t>we have acquired by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experience</a:t>
            </a:r>
            <a:r>
              <a:rPr lang="en-US" sz="2200" i="1" dirty="0">
                <a:latin typeface="Calibri" pitchFamily="34" charset="0"/>
              </a:rPr>
              <a:t>.</a:t>
            </a:r>
          </a:p>
          <a:p>
            <a:pPr marL="0" indent="0" eaLnBrk="1" hangingPunct="1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1200" i="1" dirty="0">
                <a:latin typeface="Calibri" pitchFamily="34" charset="0"/>
                <a:cs typeface="Times New Roman" pitchFamily="18" charset="0"/>
              </a:rPr>
              <a:t>					                                                         An Enquiry Concerning Human Understanding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, sec. V, part. II, para. 11 (1748)</a:t>
            </a:r>
            <a:endParaRPr lang="en-US" sz="1200" i="1" dirty="0">
              <a:latin typeface="Calibri" pitchFamily="34" charset="0"/>
            </a:endParaRPr>
          </a:p>
          <a:p>
            <a:pPr marL="0" indent="0" eaLnBrk="1" hangingPunct="1"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200" i="1" dirty="0">
                <a:latin typeface="Calibri" pitchFamily="34" charset="0"/>
              </a:rPr>
              <a:t>                                   We will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never know </a:t>
            </a:r>
            <a:r>
              <a:rPr lang="en-US" sz="2200" i="1" dirty="0">
                <a:latin typeface="Calibri" pitchFamily="34" charset="0"/>
              </a:rPr>
              <a:t>the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 cause </a:t>
            </a:r>
            <a:r>
              <a:rPr lang="en-US" sz="2200" i="1" dirty="0">
                <a:latin typeface="Calibri" pitchFamily="34" charset="0"/>
              </a:rPr>
              <a:t>of such a “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custom</a:t>
            </a:r>
            <a:r>
              <a:rPr lang="en-US" sz="2200" i="1" dirty="0">
                <a:latin typeface="Calibri" pitchFamily="34" charset="0"/>
              </a:rPr>
              <a:t>” as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gravity</a:t>
            </a:r>
            <a:r>
              <a:rPr lang="en-US" sz="2200" dirty="0">
                <a:latin typeface="Calibri" pitchFamily="34" charset="0"/>
              </a:rPr>
              <a:t>.</a:t>
            </a:r>
            <a:r>
              <a:rPr lang="en-US" sz="1200" i="1" dirty="0">
                <a:latin typeface="Calibri" pitchFamily="34" charset="0"/>
                <a:cs typeface="Times New Roman" pitchFamily="18" charset="0"/>
              </a:rPr>
              <a:t>            Ibid: 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sect. IV, part 1, para. 13</a:t>
            </a:r>
          </a:p>
        </p:txBody>
      </p:sp>
      <p:pic>
        <p:nvPicPr>
          <p:cNvPr id="5" name="Picture 4" descr="A person wearing a red turban&#10;&#10;AI-generated content may be incorrect.">
            <a:extLst>
              <a:ext uri="{FF2B5EF4-FFF2-40B4-BE49-F238E27FC236}">
                <a16:creationId xmlns:a16="http://schemas.microsoft.com/office/drawing/2014/main" id="{59A54229-2AE1-EE33-1507-7DC1DA446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285750"/>
            <a:ext cx="1870075" cy="1771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D8B66-B640-D989-C299-D8AB988C6833}"/>
              </a:ext>
            </a:extLst>
          </p:cNvPr>
          <p:cNvSpPr txBox="1"/>
          <p:nvPr/>
        </p:nvSpPr>
        <p:spPr>
          <a:xfrm>
            <a:off x="485526" y="5505902"/>
            <a:ext cx="113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NONSENSE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Rejected Berkeley’s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spiritual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metaphysics but kept his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spiritualistic/subjectivistic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epistemology!</a:t>
            </a:r>
          </a:p>
        </p:txBody>
      </p:sp>
    </p:spTree>
    <p:extLst>
      <p:ext uri="{BB962C8B-B14F-4D97-AF65-F5344CB8AC3E}">
        <p14:creationId xmlns:p14="http://schemas.microsoft.com/office/powerpoint/2010/main" val="189564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88083"/>
            <a:ext cx="9067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Ernst Mach: Modern Subjectivistic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Science</a:t>
            </a:r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9067" y="1490565"/>
            <a:ext cx="11049000" cy="5367435"/>
          </a:xfrm>
        </p:spPr>
        <p:txBody>
          <a:bodyPr/>
          <a:lstStyle/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000" dirty="0">
                <a:latin typeface="Calibri" pitchFamily="34" charset="0"/>
                <a:cs typeface="Times New Roman" pitchFamily="18" charset="0"/>
              </a:rPr>
              <a:t>Admitted influence of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Berkeley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and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Hume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—and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denied</a:t>
            </a:r>
            <a:r>
              <a:rPr lang="en-US" sz="20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both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God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and 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Cosmos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!</a:t>
            </a:r>
            <a:r>
              <a:rPr lang="en-US" sz="2000" b="1" dirty="0"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Subjectivism (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POC</a:t>
            </a:r>
            <a:r>
              <a:rPr lang="en-US" sz="2000" b="1" dirty="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)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:  </a:t>
            </a:r>
            <a:r>
              <a:rPr lang="en-US" sz="2000" i="1" dirty="0">
                <a:latin typeface="Calibri" pitchFamily="34" charset="0"/>
                <a:cs typeface="Times New Roman" pitchFamily="18" charset="0"/>
              </a:rPr>
              <a:t>The world</a:t>
            </a:r>
            <a:r>
              <a:rPr lang="en-US" sz="2000" b="1" i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consists</a:t>
            </a:r>
            <a:r>
              <a:rPr lang="en-US" sz="2000" i="1" dirty="0">
                <a:latin typeface="Calibri" pitchFamily="34" charset="0"/>
                <a:cs typeface="Times New Roman" pitchFamily="18" charset="0"/>
              </a:rPr>
              <a:t> only of our 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sensations</a:t>
            </a:r>
            <a:r>
              <a:rPr lang="en-US" sz="2000" i="1" dirty="0">
                <a:latin typeface="Calibri" pitchFamily="34" charset="0"/>
                <a:cs typeface="Times New Roman" pitchFamily="18" charset="0"/>
              </a:rPr>
              <a:t>;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 Laws</a:t>
            </a:r>
            <a:r>
              <a:rPr lang="en-US" sz="2000" i="1" dirty="0">
                <a:latin typeface="Calibri" pitchFamily="34" charset="0"/>
                <a:cs typeface="Times New Roman" pitchFamily="18" charset="0"/>
              </a:rPr>
              <a:t> state 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relations between sensations</a:t>
            </a:r>
            <a:r>
              <a:rPr lang="en-US" sz="2000" i="1" dirty="0">
                <a:latin typeface="Calibri" pitchFamily="34" charset="0"/>
                <a:cs typeface="Times New Roman" pitchFamily="18" charset="0"/>
              </a:rPr>
              <a:t>. </a:t>
            </a:r>
            <a:r>
              <a:rPr lang="en-US" sz="1400" dirty="0">
                <a:latin typeface="Calibri" pitchFamily="34" charset="0"/>
                <a:cs typeface="Times New Roman" pitchFamily="18" charset="0"/>
              </a:rPr>
              <a:t>       							                                                     </a:t>
            </a:r>
            <a:r>
              <a:rPr lang="en-US" sz="1200" i="1" dirty="0">
                <a:latin typeface="Calibri" pitchFamily="34" charset="0"/>
                <a:cs typeface="Times New Roman" pitchFamily="18" charset="0"/>
              </a:rPr>
              <a:t>Analysis of Sensations, p. 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12 (1897)</a:t>
            </a:r>
          </a:p>
          <a:p>
            <a:pPr marL="0" indent="0" eaLnBrk="1" hangingPunct="1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Redefined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 theories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as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mathematical models </a:t>
            </a:r>
            <a:r>
              <a:rPr lang="en-US" sz="2000" dirty="0">
                <a:latin typeface="Calibri" pitchFamily="34" charset="0"/>
              </a:rPr>
              <a:t>of our sensations and measurements  (persists today)</a:t>
            </a:r>
            <a:endParaRPr lang="en-US" sz="2000" dirty="0">
              <a:latin typeface="Calibri" pitchFamily="34" charset="0"/>
              <a:cs typeface="Times New Roman" pitchFamily="18" charset="0"/>
            </a:endParaRPr>
          </a:p>
          <a:p>
            <a:pPr marL="0" indent="0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Anti-theory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: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Refused to believe in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atoms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because they were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not evident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to our senses.</a:t>
            </a:r>
          </a:p>
          <a:p>
            <a:pPr marL="0" indent="0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Replaced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natural philosophy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with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positivistic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Science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(capital “S”, Hard Science, Shut up and calculate)</a:t>
            </a:r>
          </a:p>
          <a:p>
            <a:pPr marL="0" indent="0" algn="ctr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8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Mach’s</a:t>
            </a: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Science</a:t>
            </a:r>
            <a:r>
              <a:rPr lang="en-US" sz="2800" dirty="0">
                <a:latin typeface="Calibri" pitchFamily="34" charset="0"/>
                <a:cs typeface="Times New Roman" pitchFamily="18" charset="0"/>
              </a:rPr>
              <a:t> =</a:t>
            </a: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Modern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Science </a:t>
            </a:r>
            <a:r>
              <a:rPr lang="en-US" sz="2800" dirty="0">
                <a:latin typeface="Calibri" pitchFamily="34" charset="0"/>
                <a:cs typeface="Times New Roman" pitchFamily="18" charset="0"/>
              </a:rPr>
              <a:t>=</a:t>
            </a:r>
            <a:r>
              <a:rPr lang="en-US" sz="28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Anti-philosophy</a:t>
            </a: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  <a:cs typeface="Times New Roman" pitchFamily="18" charset="0"/>
              </a:rPr>
              <a:t>Observer-based, merely descriptive</a:t>
            </a:r>
            <a:r>
              <a:rPr lang="en-US" sz="2400">
                <a:latin typeface="Calibri" pitchFamily="34" charset="0"/>
                <a:cs typeface="Times New Roman" pitchFamily="18" charset="0"/>
              </a:rPr>
              <a:t>, anti-theoretical—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STUPID</a:t>
            </a:r>
          </a:p>
        </p:txBody>
      </p:sp>
      <p:pic>
        <p:nvPicPr>
          <p:cNvPr id="3" name="Picture 2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979C17D9-0B30-491A-1D6A-1CB440ED4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05" y="228600"/>
            <a:ext cx="174017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9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D96BA-5D4F-1480-B9E9-5A15E22AF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BA54350-8C45-EDA9-0710-15EB3CD1F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10820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Einstein’s Evolution: </a:t>
            </a:r>
            <a:br>
              <a:rPr lang="en-US" sz="4000" dirty="0">
                <a:latin typeface="Calibri" pitchFamily="34" charset="0"/>
              </a:rPr>
            </a:br>
            <a:r>
              <a:rPr lang="en-US" sz="4000" dirty="0">
                <a:latin typeface="Calibri" pitchFamily="34" charset="0"/>
              </a:rPr>
              <a:t>Beyond Hume and Mach to Berkeley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CA4AD6E-7D4B-42A6-EB2C-621E1EDAA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11125200" cy="5334000"/>
          </a:xfrm>
        </p:spPr>
        <p:txBody>
          <a:bodyPr/>
          <a:lstStyle/>
          <a:p>
            <a:pPr marL="0" indent="0" eaLnBrk="1" hangingPunct="1">
              <a:spcAft>
                <a:spcPts val="2400"/>
              </a:spcAft>
              <a:buClr>
                <a:srgbClr val="FFC000"/>
              </a:buClr>
              <a:buNone/>
            </a:pP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Beyon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Mach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…in my younger years…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Mach’s epistemological position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influenced me very greatly…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[but]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today appears to me to be essentially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untenable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For he did not place in correct light the essentially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constructive and speculative nature of thought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more especially of scientific thought.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Schlipp</a:t>
            </a:r>
            <a:endParaRPr lang="en-US" sz="1200" b="1" i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Aft>
                <a:spcPts val="2400"/>
              </a:spcAft>
              <a:buClr>
                <a:srgbClr val="FFC000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Berkeley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Physics is an attempt conceptually to grasp reality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it is thought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independently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its being </a:t>
            </a:r>
            <a:r>
              <a:rPr lang="en-US" sz="20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 this sense, one speaks of “</a:t>
            </a:r>
            <a:r>
              <a:rPr lang="en-US" sz="20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reality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”.  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Schlipp (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ed). A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lbert Einstein, Philosopher-Scientist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(1949)</a:t>
            </a:r>
            <a:endParaRPr lang="en-US" sz="1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800"/>
              </a:spcAft>
              <a:buClr>
                <a:srgbClr val="FFC000"/>
              </a:buClr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Berkeley’s Matrix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Einstein believed in an “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 world independent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perceiving subject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 defined it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inter-</a:t>
            </a:r>
            <a:r>
              <a:rPr lang="en-US" sz="20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subjectivistically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as the </a:t>
            </a: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 total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all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about which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subjects</a:t>
            </a: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marL="0" indent="0" algn="ctr">
              <a:spcAft>
                <a:spcPts val="2400"/>
              </a:spcAft>
              <a:buClr>
                <a:srgbClr val="FFC000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Einstein’s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—atoms,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lightquantum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(photon), absolute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frames, space-time, etc.           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as thought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freely created </a:t>
            </a:r>
            <a:r>
              <a:rPr lang="en-US" sz="20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help to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ctr">
              <a:spcAft>
                <a:spcPts val="600"/>
              </a:spcAft>
              <a:buClr>
                <a:srgbClr val="FFC000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Einstein’s physics </a:t>
            </a:r>
            <a:r>
              <a:rPr lang="en-US" sz="2400" b="1" dirty="0">
                <a:latin typeface="Calibri" pitchFamily="34" charset="0"/>
              </a:rPr>
              <a:t>=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Modern physics </a:t>
            </a:r>
            <a:r>
              <a:rPr lang="en-US" sz="2400" b="1" dirty="0">
                <a:latin typeface="Calibri" pitchFamily="34" charset="0"/>
              </a:rPr>
              <a:t>=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Rules of Berkeley’s Matrix</a:t>
            </a:r>
          </a:p>
          <a:p>
            <a:pPr marL="0" indent="0" algn="ctr">
              <a:spcAft>
                <a:spcPts val="3000"/>
              </a:spcAft>
              <a:buClr>
                <a:srgbClr val="FFC000"/>
              </a:buClr>
              <a:buNone/>
            </a:pPr>
            <a:r>
              <a:rPr lang="en-US" sz="2400" dirty="0">
                <a:latin typeface="Calibri" pitchFamily="34" charset="0"/>
              </a:rPr>
              <a:t>Rejected QM as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incomplete</a:t>
            </a:r>
            <a:r>
              <a:rPr lang="en-US" sz="2400" dirty="0">
                <a:latin typeface="Calibri" pitchFamily="34" charset="0"/>
              </a:rPr>
              <a:t> because it failed to find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deterministic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rules of the Matrix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2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111252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Origins of Relativity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0" y="1570290"/>
            <a:ext cx="10287000" cy="5257800"/>
          </a:xfrm>
        </p:spPr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Protagoras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2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is the criterion of all objects…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“He posits only what </a:t>
            </a:r>
            <a:r>
              <a:rPr lang="en-US" sz="2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appears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each individual, and thus he introduces </a:t>
            </a:r>
            <a:r>
              <a:rPr lang="en-US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relativity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Sextus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Empiricus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Outlines of Pyrrhonism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 216 sq. (3</a:t>
            </a:r>
            <a:r>
              <a:rPr lang="en-U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Clr>
                <a:schemeClr val="tx2"/>
              </a:buClr>
              <a:buNone/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Bishop Berkeley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must treat motion </a:t>
            </a:r>
            <a:r>
              <a:rPr lang="en-US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absolute, Cosmic, or real but as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merely </a:t>
            </a:r>
            <a:r>
              <a:rPr lang="en-US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ourselves </a:t>
            </a:r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other objects in our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consciousness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treat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the </a:t>
            </a:r>
            <a:r>
              <a:rPr lang="en-US" sz="22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succession of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events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our </a:t>
            </a:r>
            <a:r>
              <a:rPr lang="en-US" sz="22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consciousness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(paraphrase)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Principles of Human Knowledge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para. 112., para. 98 (1710)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Clr>
                <a:schemeClr val="tx2"/>
              </a:buClr>
              <a:buNone/>
            </a:pP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Clr>
                <a:schemeClr val="tx2"/>
              </a:buClr>
              <a:buNone/>
            </a:pP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Ernst Mach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Newton’s absolute space and motion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“devoid of content”;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know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spaces and motions”.  Those who share this view are “</a:t>
            </a:r>
            <a:r>
              <a:rPr lang="en-US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relativists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								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Science of Mechanics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283,  293 (1883)</a:t>
            </a:r>
          </a:p>
          <a:p>
            <a:pPr algn="ctr" eaLnBrk="1" hangingPunct="1">
              <a:buClr>
                <a:schemeClr val="tx2"/>
              </a:buClr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buClr>
                <a:schemeClr val="tx2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POC </a:t>
            </a:r>
            <a:r>
              <a:rPr lang="en-US" sz="2800" b="1" dirty="0">
                <a:latin typeface="Calibri" pitchFamily="34" charset="0"/>
                <a:cs typeface="Times New Roman" pitchFamily="18" charset="0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Spiritualism</a:t>
            </a:r>
            <a:r>
              <a:rPr lang="en-US" sz="2800" b="1" dirty="0">
                <a:latin typeface="Calibri" pitchFamily="34" charset="0"/>
                <a:cs typeface="Times New Roman" pitchFamily="18" charset="0"/>
              </a:rPr>
              <a:t> =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Denial </a:t>
            </a:r>
            <a:r>
              <a:rPr lang="en-US" sz="2800" dirty="0">
                <a:latin typeface="Calibri" pitchFamily="34" charset="0"/>
                <a:cs typeface="Times New Roman" pitchFamily="18" charset="0"/>
              </a:rPr>
              <a:t>of a physical </a:t>
            </a:r>
            <a:r>
              <a:rPr lang="en-US" sz="2800" b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Cosmos</a:t>
            </a:r>
            <a:r>
              <a:rPr lang="en-US" sz="2800" dirty="0">
                <a:latin typeface="Calibri" pitchFamily="34" charset="0"/>
                <a:cs typeface="Times New Roman" pitchFamily="18" charset="0"/>
              </a:rPr>
              <a:t>!</a:t>
            </a:r>
          </a:p>
          <a:p>
            <a:pPr algn="ctr" eaLnBrk="1" hangingPunct="1">
              <a:buClr>
                <a:schemeClr val="tx2"/>
              </a:buClr>
              <a:buNone/>
            </a:pPr>
            <a:r>
              <a:rPr lang="en-US" sz="2000" dirty="0">
                <a:latin typeface="Calibri" pitchFamily="34" charset="0"/>
                <a:cs typeface="Times New Roman" pitchFamily="18" charset="0"/>
              </a:rPr>
              <a:t>	</a:t>
            </a:r>
          </a:p>
          <a:p>
            <a:pPr eaLnBrk="1" hangingPunct="1"/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79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4DC13-A343-94B2-86E1-A931F427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236A8-82B7-04B1-3908-76510B9A3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95046"/>
            <a:ext cx="11506200" cy="5181600"/>
          </a:xfrm>
        </p:spPr>
        <p:txBody>
          <a:bodyPr/>
          <a:lstStyle/>
          <a:p>
            <a:pPr marL="0" indent="0" algn="ctr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Physicists and astrophysicists believe that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Relativity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Mechanics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physical theories that tell them how the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works.</a:t>
            </a:r>
          </a:p>
          <a:p>
            <a:pPr marL="0" indent="0" algn="ctr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FACT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They are only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mathematical models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observer’s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experiences and measurements. They model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consciousness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Misinterpretations, Contradictions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Confusion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Nonsense</a:t>
            </a:r>
          </a:p>
          <a:p>
            <a:pPr marL="0" indent="0" algn="ctr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problem is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philosophical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it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be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resolved by more evidence, experiments, or mathematical models.</a:t>
            </a:r>
          </a:p>
          <a:p>
            <a:pPr marL="0" indent="0" algn="ctr">
              <a:lnSpc>
                <a:spcPct val="105000"/>
              </a:lnSpc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also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philosophical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59FF0-7997-4065-3802-4C2BFCED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04800"/>
            <a:ext cx="9753600" cy="1066800"/>
          </a:xfrm>
        </p:spPr>
        <p:txBody>
          <a:bodyPr/>
          <a:lstStyle/>
          <a:p>
            <a:r>
              <a:rPr lang="en-US" b="1" dirty="0">
                <a:latin typeface="Calibri" pitchFamily="34" charset="0"/>
              </a:rPr>
              <a:t>A TRAGIC MISUNDERSTANDING</a:t>
            </a:r>
          </a:p>
        </p:txBody>
      </p:sp>
    </p:spTree>
    <p:extLst>
      <p:ext uri="{BB962C8B-B14F-4D97-AF65-F5344CB8AC3E}">
        <p14:creationId xmlns:p14="http://schemas.microsoft.com/office/powerpoint/2010/main" val="1770470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5035-E605-3CCA-10F9-9251D51C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8E54E63D-2FDA-5801-BE7A-8D48F47F25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1143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PROOF: No </a:t>
            </a:r>
            <a:r>
              <a:rPr lang="en-US" sz="40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dirty="0">
                <a:latin typeface="Calibri" pitchFamily="34" charset="0"/>
              </a:rPr>
              <a:t>in Special Relativity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BBFD0F3-6C44-E874-329B-6AD751B58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734800" cy="1447800"/>
          </a:xfrm>
          <a:ln w="15875">
            <a:solidFill>
              <a:schemeClr val="accent1"/>
            </a:solidFill>
          </a:ln>
        </p:spPr>
        <p:txBody>
          <a:bodyPr/>
          <a:lstStyle/>
          <a:p>
            <a:pPr marL="0" indent="0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The Restricted Principle of Relativity</a:t>
            </a:r>
            <a:r>
              <a:rPr lang="en-US" sz="1800" dirty="0">
                <a:latin typeface="Calibri" pitchFamily="34" charset="0"/>
              </a:rPr>
              <a:t>: </a:t>
            </a:r>
            <a:r>
              <a:rPr lang="en-US" sz="1800" i="1" dirty="0">
                <a:latin typeface="Calibri" pitchFamily="34" charset="0"/>
              </a:rPr>
              <a:t>All laws of Nature are the </a:t>
            </a:r>
            <a:r>
              <a:rPr lang="en-US" sz="1800" b="1" i="1" dirty="0">
                <a:solidFill>
                  <a:schemeClr val="tx2"/>
                </a:solidFill>
                <a:latin typeface="Calibri" pitchFamily="34" charset="0"/>
              </a:rPr>
              <a:t>same</a:t>
            </a:r>
            <a:r>
              <a:rPr lang="en-US" sz="1800" i="1" dirty="0">
                <a:latin typeface="Calibri" pitchFamily="34" charset="0"/>
              </a:rPr>
              <a:t> in all 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coordinate systems</a:t>
            </a:r>
            <a:r>
              <a:rPr lang="en-US" sz="1800" b="1" i="1" dirty="0">
                <a:solidFill>
                  <a:srgbClr val="FF0000"/>
                </a:solidFill>
                <a:latin typeface="Calibri" pitchFamily="34" charset="0"/>
              </a:rPr>
              <a:t> (CSs)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i="1" dirty="0">
                <a:latin typeface="Calibri" pitchFamily="34" charset="0"/>
              </a:rPr>
              <a:t>moving uniformly relative to each other. </a:t>
            </a:r>
          </a:p>
          <a:p>
            <a:pPr marL="0" indent="0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rgbClr val="FFC000"/>
                </a:solidFill>
                <a:latin typeface="Calibri" pitchFamily="34" charset="0"/>
              </a:rPr>
              <a:t>The Law of Propagation of Light</a:t>
            </a:r>
            <a:r>
              <a:rPr lang="en-US" sz="1800" dirty="0">
                <a:latin typeface="Calibri" pitchFamily="34" charset="0"/>
              </a:rPr>
              <a:t>: </a:t>
            </a:r>
            <a:r>
              <a:rPr lang="en-US" sz="1800" i="1" dirty="0">
                <a:latin typeface="Calibri" pitchFamily="34" charset="0"/>
              </a:rPr>
              <a:t>The </a:t>
            </a:r>
            <a:r>
              <a:rPr lang="en-US" sz="1800" i="1" dirty="0">
                <a:solidFill>
                  <a:schemeClr val="tx2"/>
                </a:solidFill>
                <a:latin typeface="Calibri" pitchFamily="34" charset="0"/>
              </a:rPr>
              <a:t>velocity</a:t>
            </a:r>
            <a:r>
              <a:rPr lang="en-US" sz="1800" i="1" dirty="0">
                <a:latin typeface="Calibri" pitchFamily="34" charset="0"/>
              </a:rPr>
              <a:t> of light in vacuo is a </a:t>
            </a:r>
            <a:r>
              <a:rPr lang="en-US" sz="1800" i="1" dirty="0">
                <a:solidFill>
                  <a:schemeClr val="tx2"/>
                </a:solidFill>
                <a:latin typeface="Calibri" pitchFamily="34" charset="0"/>
              </a:rPr>
              <a:t>law of Nature </a:t>
            </a:r>
            <a:r>
              <a:rPr lang="en-US" sz="1800" i="1" dirty="0">
                <a:latin typeface="Calibri" pitchFamily="34" charset="0"/>
              </a:rPr>
              <a:t>for</a:t>
            </a:r>
            <a:r>
              <a:rPr lang="en-US" sz="18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Calibri" pitchFamily="34" charset="0"/>
              </a:rPr>
              <a:t>all CSs</a:t>
            </a:r>
            <a:r>
              <a:rPr lang="en-US" sz="1800" dirty="0">
                <a:latin typeface="Calibri" pitchFamily="34" charset="0"/>
              </a:rPr>
              <a:t>.  (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Absolute </a:t>
            </a:r>
            <a:r>
              <a:rPr lang="en-US" sz="1800" b="1" i="1" dirty="0">
                <a:solidFill>
                  <a:schemeClr val="tx2"/>
                </a:solidFill>
                <a:latin typeface="Calibri" pitchFamily="34" charset="0"/>
              </a:rPr>
              <a:t>c</a:t>
            </a:r>
            <a:r>
              <a:rPr lang="en-US" sz="1800" dirty="0">
                <a:latin typeface="Calibri" pitchFamily="34" charset="0"/>
              </a:rPr>
              <a:t> for every observer)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rgbClr val="FFC000"/>
                </a:solidFill>
                <a:latin typeface="Calibri" pitchFamily="34" charset="0"/>
              </a:rPr>
              <a:t>Lorentz Covariance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n-US" sz="1800" i="1" dirty="0">
                <a:latin typeface="Calibri" pitchFamily="34" charset="0"/>
              </a:rPr>
              <a:t>Differences observed between moving </a:t>
            </a:r>
            <a:r>
              <a:rPr lang="en-US" sz="1800" b="1" i="1" dirty="0">
                <a:solidFill>
                  <a:srgbClr val="FF0000"/>
                </a:solidFill>
                <a:latin typeface="Calibri" pitchFamily="34" charset="0"/>
              </a:rPr>
              <a:t>CSs</a:t>
            </a:r>
            <a:r>
              <a:rPr lang="en-US" sz="1800" i="1" dirty="0">
                <a:latin typeface="Calibri" pitchFamily="34" charset="0"/>
              </a:rPr>
              <a:t> are described by the Lorentz transformations </a:t>
            </a:r>
          </a:p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000" dirty="0">
                <a:latin typeface="Calibri" pitchFamily="34" charset="0"/>
              </a:rPr>
              <a:t>There is…</a:t>
            </a:r>
            <a:r>
              <a:rPr lang="en-US" sz="2000" b="1" i="1" dirty="0">
                <a:solidFill>
                  <a:schemeClr val="tx2"/>
                </a:solidFill>
                <a:latin typeface="Calibri" pitchFamily="34" charset="0"/>
              </a:rPr>
              <a:t>no such thing </a:t>
            </a:r>
            <a:r>
              <a:rPr lang="en-US" sz="2000" i="1" dirty="0">
                <a:latin typeface="Calibri" pitchFamily="34" charset="0"/>
              </a:rPr>
              <a:t>as an </a:t>
            </a:r>
            <a:r>
              <a:rPr lang="en-US" sz="2000" b="1" i="1" dirty="0">
                <a:solidFill>
                  <a:schemeClr val="tx2"/>
                </a:solidFill>
                <a:latin typeface="Calibri" pitchFamily="34" charset="0"/>
              </a:rPr>
              <a:t>independently existing </a:t>
            </a:r>
            <a:r>
              <a:rPr lang="en-US" sz="2000" dirty="0">
                <a:latin typeface="Calibri" pitchFamily="34" charset="0"/>
              </a:rPr>
              <a:t>[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000" dirty="0">
                <a:latin typeface="Calibri" pitchFamily="34" charset="0"/>
              </a:rPr>
              <a:t>]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trajectory, but only a trajectory </a:t>
            </a:r>
            <a:r>
              <a:rPr lang="en-US" sz="2000" b="1" i="1" dirty="0">
                <a:solidFill>
                  <a:schemeClr val="tx2"/>
                </a:solidFill>
                <a:latin typeface="Calibri" pitchFamily="34" charset="0"/>
              </a:rPr>
              <a:t>relative</a:t>
            </a:r>
            <a:r>
              <a:rPr lang="en-US" sz="2000" b="1" i="1" dirty="0"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to</a:t>
            </a:r>
            <a:r>
              <a:rPr lang="en-US" sz="20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i="1" dirty="0">
                <a:latin typeface="Calibri" pitchFamily="34" charset="0"/>
              </a:rPr>
              <a:t>a particular body of reference </a:t>
            </a:r>
            <a:r>
              <a:rPr lang="en-US" sz="2000" dirty="0">
                <a:latin typeface="Calibri" pitchFamily="34" charset="0"/>
              </a:rPr>
              <a:t>(</a:t>
            </a:r>
            <a:r>
              <a:rPr lang="en-US" sz="2000" b="1" i="1" dirty="0">
                <a:solidFill>
                  <a:srgbClr val="FF0000"/>
                </a:solidFill>
                <a:latin typeface="Calibri" pitchFamily="34" charset="0"/>
              </a:rPr>
              <a:t>CS</a:t>
            </a:r>
            <a:r>
              <a:rPr lang="en-US" sz="2000" dirty="0">
                <a:latin typeface="Calibri" pitchFamily="34" charset="0"/>
              </a:rPr>
              <a:t>).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</a:rPr>
              <a:t>Light’s motion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not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related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to any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frame(s)</a:t>
            </a:r>
            <a:r>
              <a:rPr lang="en-US" sz="2400" dirty="0">
                <a:latin typeface="Calibri" pitchFamily="34" charset="0"/>
              </a:rPr>
              <a:t>, i.e.,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NOT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to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planets, stars, or galaxies!</a:t>
            </a:r>
          </a:p>
          <a:p>
            <a:pPr marL="0" indent="0" algn="ctr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800" dirty="0">
                <a:latin typeface="Calibri" pitchFamily="34" charset="0"/>
              </a:rPr>
              <a:t>No physical </a:t>
            </a:r>
            <a:r>
              <a:rPr lang="en-US" sz="28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800" dirty="0">
                <a:latin typeface="Calibri" pitchFamily="34" charset="0"/>
              </a:rPr>
              <a:t> = No physical </a:t>
            </a:r>
            <a:r>
              <a:rPr lang="en-US" sz="28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2800" dirty="0">
                <a:latin typeface="Calibri" pitchFamily="34" charset="0"/>
              </a:rPr>
              <a:t> = No physical </a:t>
            </a:r>
            <a:r>
              <a:rPr lang="en-US" sz="2800" b="1" dirty="0">
                <a:solidFill>
                  <a:schemeClr val="tx2"/>
                </a:solidFill>
                <a:latin typeface="Calibri" pitchFamily="34" charset="0"/>
              </a:rPr>
              <a:t>causation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Rules of the Matrix </a:t>
            </a:r>
            <a:r>
              <a:rPr lang="en-US" sz="2800" b="1" dirty="0">
                <a:latin typeface="Calibri" pitchFamily="34" charset="0"/>
              </a:rPr>
              <a:t>=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Bishop Berkeley’s Physics!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8D13E-1832-66C0-6012-56CF51A228A4}"/>
              </a:ext>
            </a:extLst>
          </p:cNvPr>
          <p:cNvSpPr txBox="1"/>
          <p:nvPr/>
        </p:nvSpPr>
        <p:spPr>
          <a:xfrm>
            <a:off x="8195112" y="3581400"/>
            <a:ext cx="35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Relativity, The Special and General Theory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10 (1920)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45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1285"/>
            <a:ext cx="1066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Relativity Never Worked—Twin Paradox</a:t>
            </a:r>
          </a:p>
        </p:txBody>
      </p:sp>
      <p:pic>
        <p:nvPicPr>
          <p:cNvPr id="55299" name="Picture 4" descr="C:\Documents and Settings\Henry H. Lindner\Application Data\Microsoft\Media Catalog\Downloaded Clips\cl60\j0241133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520" y="2318738"/>
            <a:ext cx="911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C:\Documents and Settings\Henry H. Lindner\Application Data\Microsoft\Media Catalog\Downloaded Clips\cl60\j0241133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0686" y="2318738"/>
            <a:ext cx="911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Freeform 9"/>
          <p:cNvSpPr>
            <a:spLocks/>
          </p:cNvSpPr>
          <p:nvPr/>
        </p:nvSpPr>
        <p:spPr bwMode="auto">
          <a:xfrm>
            <a:off x="7125477" y="2139951"/>
            <a:ext cx="3378200" cy="825500"/>
          </a:xfrm>
          <a:custGeom>
            <a:avLst/>
            <a:gdLst>
              <a:gd name="T0" fmla="*/ 0 w 2128"/>
              <a:gd name="T1" fmla="*/ 368300 h 520"/>
              <a:gd name="T2" fmla="*/ 2895599 w 2128"/>
              <a:gd name="T3" fmla="*/ 63500 h 520"/>
              <a:gd name="T4" fmla="*/ 2895599 w 2128"/>
              <a:gd name="T5" fmla="*/ 749300 h 520"/>
              <a:gd name="T6" fmla="*/ 0 w 2128"/>
              <a:gd name="T7" fmla="*/ 520700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2128"/>
              <a:gd name="T13" fmla="*/ 0 h 520"/>
              <a:gd name="T14" fmla="*/ 2128 w 2128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8" h="520">
                <a:moveTo>
                  <a:pt x="0" y="232"/>
                </a:moveTo>
                <a:cubicBezTo>
                  <a:pt x="760" y="116"/>
                  <a:pt x="1520" y="0"/>
                  <a:pt x="1824" y="40"/>
                </a:cubicBezTo>
                <a:cubicBezTo>
                  <a:pt x="2128" y="80"/>
                  <a:pt x="2128" y="424"/>
                  <a:pt x="1824" y="472"/>
                </a:cubicBezTo>
                <a:cubicBezTo>
                  <a:pt x="1520" y="520"/>
                  <a:pt x="136" y="336"/>
                  <a:pt x="0" y="3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55302" name="Freeform 10"/>
          <p:cNvSpPr>
            <a:spLocks/>
          </p:cNvSpPr>
          <p:nvPr/>
        </p:nvSpPr>
        <p:spPr bwMode="auto">
          <a:xfrm flipH="1">
            <a:off x="1518754" y="2139951"/>
            <a:ext cx="3378200" cy="825500"/>
          </a:xfrm>
          <a:custGeom>
            <a:avLst/>
            <a:gdLst>
              <a:gd name="T0" fmla="*/ 0 w 2128"/>
              <a:gd name="T1" fmla="*/ 368300 h 520"/>
              <a:gd name="T2" fmla="*/ 2895599 w 2128"/>
              <a:gd name="T3" fmla="*/ 63500 h 520"/>
              <a:gd name="T4" fmla="*/ 2895599 w 2128"/>
              <a:gd name="T5" fmla="*/ 749300 h 520"/>
              <a:gd name="T6" fmla="*/ 0 w 2128"/>
              <a:gd name="T7" fmla="*/ 520700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2128"/>
              <a:gd name="T13" fmla="*/ 0 h 520"/>
              <a:gd name="T14" fmla="*/ 2128 w 2128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8" h="520">
                <a:moveTo>
                  <a:pt x="0" y="232"/>
                </a:moveTo>
                <a:cubicBezTo>
                  <a:pt x="760" y="116"/>
                  <a:pt x="1520" y="0"/>
                  <a:pt x="1824" y="40"/>
                </a:cubicBezTo>
                <a:cubicBezTo>
                  <a:pt x="2128" y="80"/>
                  <a:pt x="2128" y="424"/>
                  <a:pt x="1824" y="472"/>
                </a:cubicBezTo>
                <a:cubicBezTo>
                  <a:pt x="1520" y="520"/>
                  <a:pt x="136" y="336"/>
                  <a:pt x="0" y="3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457200" y="3211901"/>
            <a:ext cx="112014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>
                <a:latin typeface="Calibri" pitchFamily="34" charset="0"/>
              </a:rPr>
              <a:t>Any two frames in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relative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motion have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identical trajectories </a:t>
            </a:r>
            <a:r>
              <a:rPr lang="en-US" sz="2000" dirty="0">
                <a:latin typeface="Calibri" pitchFamily="34" charset="0"/>
              </a:rPr>
              <a:t>in each other’s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CS</a:t>
            </a:r>
            <a:r>
              <a:rPr lang="en-US" sz="2000" dirty="0">
                <a:latin typeface="Calibri" pitchFamily="34" charset="0"/>
              </a:rPr>
              <a:t>s.</a:t>
            </a:r>
          </a:p>
          <a:p>
            <a:pPr algn="ctr">
              <a:spcAft>
                <a:spcPts val="1800"/>
              </a:spcAft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Each</a:t>
            </a:r>
            <a:r>
              <a:rPr lang="en-US" sz="2000" dirty="0">
                <a:latin typeface="Calibri" pitchFamily="34" charset="0"/>
              </a:rPr>
              <a:t> should see the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other’s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clock run slow and length contracted (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contradiction</a:t>
            </a:r>
            <a:r>
              <a:rPr lang="en-US" sz="2000" dirty="0">
                <a:latin typeface="Calibri" pitchFamily="34" charset="0"/>
              </a:rPr>
              <a:t>).</a:t>
            </a:r>
          </a:p>
          <a:p>
            <a:pPr algn="ctr">
              <a:spcAft>
                <a:spcPts val="1800"/>
              </a:spcAft>
            </a:pPr>
            <a:r>
              <a:rPr lang="en-US" sz="2000" dirty="0">
                <a:latin typeface="Calibri" pitchFamily="34" charset="0"/>
              </a:rPr>
              <a:t>To “resolve the paradox” one must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break the symmetry </a:t>
            </a:r>
            <a:r>
              <a:rPr lang="en-US" sz="2000" dirty="0">
                <a:latin typeface="Calibri" pitchFamily="34" charset="0"/>
              </a:rPr>
              <a:t>with a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third </a:t>
            </a:r>
            <a:r>
              <a:rPr lang="en-US" sz="2000" dirty="0">
                <a:latin typeface="Calibri" pitchFamily="34" charset="0"/>
              </a:rPr>
              <a:t>(independent-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000" dirty="0">
                <a:latin typeface="Calibri" pitchFamily="34" charset="0"/>
              </a:rPr>
              <a:t>) frame</a:t>
            </a:r>
          </a:p>
          <a:p>
            <a:pPr algn="ctr">
              <a:spcAft>
                <a:spcPts val="1800"/>
              </a:spcAft>
            </a:pPr>
            <a:r>
              <a:rPr lang="en-US" sz="2000" dirty="0">
                <a:latin typeface="Calibri" pitchFamily="34" charset="0"/>
              </a:rPr>
              <a:t>This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violates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Relativity</a:t>
            </a:r>
            <a:r>
              <a:rPr lang="en-US" sz="2000" dirty="0">
                <a:latin typeface="Calibri" pitchFamily="34" charset="0"/>
              </a:rPr>
              <a:t>—so is done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surreptitiously </a:t>
            </a:r>
            <a:r>
              <a:rPr lang="en-US" sz="2000" dirty="0">
                <a:latin typeface="Calibri" pitchFamily="34" charset="0"/>
              </a:rPr>
              <a:t>(e.g., “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absolute</a:t>
            </a:r>
            <a:r>
              <a:rPr lang="en-US" sz="2000" dirty="0">
                <a:latin typeface="Calibri" pitchFamily="34" charset="0"/>
              </a:rPr>
              <a:t>” acceleration, “changing frames”, etc.)</a:t>
            </a:r>
          </a:p>
          <a:p>
            <a:pPr algn="ctr">
              <a:spcAft>
                <a:spcPts val="1800"/>
              </a:spcAft>
            </a:pPr>
            <a:r>
              <a:rPr lang="en-US" sz="2000" dirty="0">
                <a:latin typeface="Calibri" pitchFamily="34" charset="0"/>
              </a:rPr>
              <a:t>FACT: There is always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asymmetry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inequality</a:t>
            </a:r>
            <a:r>
              <a:rPr lang="en-US" sz="2000" dirty="0">
                <a:latin typeface="Calibri" pitchFamily="34" charset="0"/>
              </a:rPr>
              <a:t> among frames =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NO RELATIVITY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!</a:t>
            </a:r>
          </a:p>
          <a:p>
            <a:pPr algn="ctr">
              <a:spcAft>
                <a:spcPts val="1800"/>
              </a:spcAft>
            </a:pPr>
            <a:r>
              <a:rPr lang="en-US" b="1" dirty="0">
                <a:solidFill>
                  <a:srgbClr val="FFC000"/>
                </a:solidFill>
                <a:latin typeface="Calibri" pitchFamily="34" charset="0"/>
              </a:rPr>
              <a:t>Physicists do not understand Relativity! They are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confused</a:t>
            </a:r>
            <a:r>
              <a:rPr lang="en-US" b="1" dirty="0">
                <a:solidFill>
                  <a:srgbClr val="FFC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190500" y="1486198"/>
            <a:ext cx="1181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“Relativity”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means</a:t>
            </a:r>
            <a:r>
              <a:rPr lang="en-US" dirty="0">
                <a:latin typeface="Calibri" pitchFamily="34" charset="0"/>
              </a:rPr>
              <a:t> that all motion is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merely relative </a:t>
            </a:r>
            <a:r>
              <a:rPr lang="en-US" dirty="0">
                <a:latin typeface="Calibri" pitchFamily="34" charset="0"/>
              </a:rPr>
              <a:t>to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any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frame of reference.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7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702A8-56E6-7BB5-BB8F-26632B775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CE94CE20-7F01-EF03-4901-9669643F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43933"/>
            <a:ext cx="1135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No </a:t>
            </a:r>
            <a:r>
              <a:rPr lang="en-US" sz="40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4000" dirty="0">
                <a:latin typeface="Calibri" pitchFamily="34" charset="0"/>
              </a:rPr>
              <a:t> in General Relativity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A7A1747-DCA7-BBD8-F577-A65BA7413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219200"/>
            <a:ext cx="11353800" cy="5494867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Acceleration/rotation </a:t>
            </a:r>
            <a:r>
              <a:rPr lang="en-US" sz="2000" dirty="0">
                <a:latin typeface="Calibri" pitchFamily="34" charset="0"/>
              </a:rPr>
              <a:t>remained “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absolute</a:t>
            </a:r>
            <a:r>
              <a:rPr lang="en-US" sz="2000" dirty="0">
                <a:latin typeface="Calibri" pitchFamily="34" charset="0"/>
              </a:rPr>
              <a:t>”—needed to be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“relativized”</a:t>
            </a:r>
          </a:p>
          <a:p>
            <a:pPr marL="0" indent="0" algn="ctr"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rgbClr val="FFC000"/>
                </a:solidFill>
                <a:latin typeface="Calibri" pitchFamily="34" charset="0"/>
              </a:rPr>
              <a:t>General Principle of Relativity</a:t>
            </a:r>
            <a:r>
              <a:rPr lang="en-US" sz="2000" dirty="0">
                <a:latin typeface="Calibri" pitchFamily="34" charset="0"/>
              </a:rPr>
              <a:t>: “All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laws of Nature</a:t>
            </a:r>
            <a:r>
              <a:rPr lang="en-US" sz="2000" dirty="0">
                <a:latin typeface="Calibri" pitchFamily="34" charset="0"/>
              </a:rPr>
              <a:t> are the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same</a:t>
            </a:r>
            <a:r>
              <a:rPr lang="en-US" sz="2000" dirty="0">
                <a:latin typeface="Calibri" pitchFamily="34" charset="0"/>
              </a:rPr>
              <a:t> in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all arbitrary frames</a:t>
            </a:r>
            <a:r>
              <a:rPr lang="en-US" sz="2000" dirty="0">
                <a:latin typeface="Calibri" pitchFamily="34" charset="0"/>
              </a:rPr>
              <a:t>, no matter what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their state of motion” </a:t>
            </a:r>
          </a:p>
          <a:p>
            <a:pPr marL="0" indent="0" algn="ctr">
              <a:spcBef>
                <a:spcPts val="240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b="1" dirty="0">
                <a:solidFill>
                  <a:srgbClr val="FFC000"/>
                </a:solidFill>
                <a:latin typeface="Calibri" pitchFamily="34" charset="0"/>
              </a:rPr>
              <a:t>NON-STARTER. IMPOSSIBLE. RIDICULOUS.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Acceleration/rotation </a:t>
            </a:r>
            <a:r>
              <a:rPr lang="en-US" sz="2000" dirty="0">
                <a:latin typeface="Calibri" pitchFamily="34" charset="0"/>
              </a:rPr>
              <a:t>are </a:t>
            </a:r>
            <a:r>
              <a:rPr lang="en-US" sz="2000" b="1" dirty="0">
                <a:latin typeface="Calibri" pitchFamily="34" charset="0"/>
              </a:rPr>
              <a:t>“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absolute</a:t>
            </a:r>
            <a:r>
              <a:rPr lang="en-US" sz="2000" b="1" dirty="0">
                <a:latin typeface="Calibri" pitchFamily="34" charset="0"/>
              </a:rPr>
              <a:t>”,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 physical</a:t>
            </a:r>
            <a:r>
              <a:rPr lang="en-US" sz="2000" b="1" dirty="0">
                <a:latin typeface="Calibri" pitchFamily="34" charset="0"/>
              </a:rPr>
              <a:t>,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One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cannot</a:t>
            </a:r>
            <a:r>
              <a:rPr lang="en-US" sz="2000" dirty="0">
                <a:latin typeface="Calibri" pitchFamily="34" charset="0"/>
              </a:rPr>
              <a:t> relate “laws of Nature” to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rotating/tumbling CSs</a:t>
            </a:r>
            <a:r>
              <a:rPr lang="en-US" sz="2000" dirty="0">
                <a:latin typeface="Calibri" pitchFamily="34" charset="0"/>
              </a:rPr>
              <a:t>! (Recall the Copernican Revolution!)</a:t>
            </a:r>
          </a:p>
          <a:p>
            <a:pPr marL="0" indent="0" algn="ctr"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Confusion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 morphed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into a geometrical model of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matter’s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effect on “frames” in its surrounding space.  </a:t>
            </a:r>
          </a:p>
          <a:p>
            <a:pPr marL="0" indent="0" algn="ctr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(A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quasi-objective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model;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 GENERALIZED RELATIVITY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“Space-time curvature” is a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geometrical description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gravity’s effects on the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observer’s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rod-and-clock- measured intervals: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theory of gravity!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GR </a:t>
            </a:r>
            <a:r>
              <a:rPr lang="en-US" sz="2000" dirty="0">
                <a:latin typeface="Calibri" pitchFamily="34" charset="0"/>
              </a:rPr>
              <a:t>is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observer-contaminated</a:t>
            </a:r>
            <a:r>
              <a:rPr lang="en-US" sz="2000" dirty="0">
                <a:latin typeface="Calibri" pitchFamily="34" charset="0"/>
              </a:rPr>
              <a:t>: Light moves at </a:t>
            </a:r>
            <a:r>
              <a:rPr lang="en-US" sz="2000" i="1" dirty="0">
                <a:latin typeface="Calibri" pitchFamily="34" charset="0"/>
              </a:rPr>
              <a:t>c </a:t>
            </a:r>
            <a:r>
              <a:rPr lang="en-US" sz="2000" dirty="0">
                <a:latin typeface="Calibri" pitchFamily="34" charset="0"/>
              </a:rPr>
              <a:t>in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all </a:t>
            </a:r>
            <a:r>
              <a:rPr lang="en-US" sz="2000" dirty="0">
                <a:latin typeface="Calibri" pitchFamily="34" charset="0"/>
              </a:rPr>
              <a:t>free-falling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observers’ frames</a:t>
            </a:r>
            <a:r>
              <a:rPr lang="en-US" sz="2000" dirty="0">
                <a:latin typeface="Calibri" pitchFamily="34" charset="0"/>
              </a:rPr>
              <a:t>!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dirty="0">
                <a:solidFill>
                  <a:schemeClr val="accent1"/>
                </a:solidFill>
                <a:latin typeface="Calibri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en-US" sz="1600" dirty="0">
                <a:latin typeface="Calibri" pitchFamily="34" charset="0"/>
              </a:rPr>
              <a:t>	</a:t>
            </a:r>
          </a:p>
          <a:p>
            <a:pPr>
              <a:buClr>
                <a:schemeClr val="tx2"/>
              </a:buClr>
              <a:buNone/>
            </a:pPr>
            <a:endParaRPr lang="en-US" sz="1600" dirty="0">
              <a:latin typeface="Calibri" pitchFamily="34" charset="0"/>
            </a:endParaRPr>
          </a:p>
          <a:p>
            <a:pPr>
              <a:buClr>
                <a:schemeClr val="tx2"/>
              </a:buClr>
              <a:buNone/>
            </a:pPr>
            <a:endParaRPr lang="en-US" sz="1600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2089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A3F8A-5C4F-F523-EBE7-BEA2ADEC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5DC84-C395-1D0D-77ED-AEF60191F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07" y="838200"/>
            <a:ext cx="3607243" cy="5141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54B07-6EB5-3485-A07C-B5BB03CAF30B}"/>
              </a:ext>
            </a:extLst>
          </p:cNvPr>
          <p:cNvSpPr txBox="1"/>
          <p:nvPr/>
        </p:nvSpPr>
        <p:spPr>
          <a:xfrm>
            <a:off x="4953000" y="1406139"/>
            <a:ext cx="661639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Einstein created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1905 with his </a:t>
            </a:r>
            <a:r>
              <a:rPr lang="en-US" b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lightquantum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Pure Machian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ctr"/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mechanics…rejects as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meaningless and useless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notion that behind the universe of our perception there lies a </a:t>
            </a:r>
            <a:r>
              <a:rPr lang="en-US" sz="22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hidden objective world ruled by causality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instead</a:t>
            </a:r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confines itself to the </a:t>
            </a:r>
            <a:r>
              <a:rPr lang="en-US" sz="22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description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2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en-US" sz="22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perceptions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27C7F-1243-F200-FDEC-3FAA14CDA63E}"/>
              </a:ext>
            </a:extLst>
          </p:cNvPr>
          <p:cNvSpPr txBox="1"/>
          <p:nvPr/>
        </p:nvSpPr>
        <p:spPr>
          <a:xfrm>
            <a:off x="4607607" y="4572000"/>
            <a:ext cx="75438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 hoc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observer-based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physical theory.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observers’ “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quantum “spookiness” stems from its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bizarre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epistemology: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Subjectivism IN: Subjectivism OUT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0F7A041-6564-B755-0C3A-1F083DDB9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7675" y="266700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No </a:t>
            </a:r>
            <a:r>
              <a:rPr lang="en-US" sz="40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4000" dirty="0">
                <a:latin typeface="Calibri" pitchFamily="34" charset="0"/>
              </a:rPr>
              <a:t>in Quantum Mechanics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7C15EC-3D8E-B067-5A39-B9C0E7A581A6}"/>
              </a:ext>
            </a:extLst>
          </p:cNvPr>
          <p:cNvSpPr txBox="1"/>
          <p:nvPr/>
        </p:nvSpPr>
        <p:spPr>
          <a:xfrm>
            <a:off x="1023031" y="6124446"/>
            <a:ext cx="3111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Valerie: “Best QM textbook”</a:t>
            </a:r>
          </a:p>
        </p:txBody>
      </p:sp>
    </p:spTree>
    <p:extLst>
      <p:ext uri="{BB962C8B-B14F-4D97-AF65-F5344CB8AC3E}">
        <p14:creationId xmlns:p14="http://schemas.microsoft.com/office/powerpoint/2010/main" val="1631979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D96BA-5D4F-1480-B9E9-5A15E22AF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BA54350-8C45-EDA9-0710-15EB3CD1F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10210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Einstein’s Metaphysics</a:t>
            </a:r>
            <a:endParaRPr lang="en-US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CA4AD6E-7D4B-42A6-EB2C-621E1EDAA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11734800" cy="4724400"/>
          </a:xfrm>
        </p:spPr>
        <p:txBody>
          <a:bodyPr/>
          <a:lstStyle/>
          <a:p>
            <a:pPr marL="0" indent="0">
              <a:spcAft>
                <a:spcPts val="4800"/>
              </a:spcAft>
              <a:buClr>
                <a:srgbClr val="FFC000"/>
              </a:buClr>
              <a:buNone/>
            </a:pPr>
            <a:r>
              <a:rPr lang="en-US" sz="2200" b="1" dirty="0">
                <a:solidFill>
                  <a:srgbClr val="FFC000"/>
                </a:solidFill>
                <a:latin typeface="Calibri" pitchFamily="34" charset="0"/>
              </a:rPr>
              <a:t>Mathematical Idealist</a:t>
            </a:r>
            <a:r>
              <a:rPr lang="en-US" sz="2200" dirty="0">
                <a:latin typeface="Calibri" pitchFamily="34" charset="0"/>
              </a:rPr>
              <a:t>:</a:t>
            </a:r>
            <a:r>
              <a:rPr lang="en-US" sz="2200" b="1" dirty="0">
                <a:latin typeface="Calibri" pitchFamily="34" charset="0"/>
              </a:rPr>
              <a:t>  </a:t>
            </a:r>
            <a:r>
              <a:rPr lang="en-US" sz="2200" i="1" dirty="0">
                <a:latin typeface="Calibri" pitchFamily="34" charset="0"/>
              </a:rPr>
              <a:t>Nature is the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realization</a:t>
            </a:r>
            <a:r>
              <a:rPr lang="en-US" sz="2200" i="1" dirty="0">
                <a:latin typeface="Calibri" pitchFamily="34" charset="0"/>
              </a:rPr>
              <a:t> of the simplest conceivable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mathematical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i="1" dirty="0">
                <a:latin typeface="Calibri" pitchFamily="34" charset="0"/>
              </a:rPr>
              <a:t>ideas.    </a:t>
            </a:r>
            <a:r>
              <a:rPr lang="en-US" sz="1200" dirty="0">
                <a:latin typeface="Calibri" pitchFamily="34" charset="0"/>
              </a:rPr>
              <a:t>						                                                                                                                  </a:t>
            </a:r>
            <a:r>
              <a:rPr lang="en-US" sz="1200" i="1" dirty="0">
                <a:latin typeface="Calibri" pitchFamily="34" charset="0"/>
              </a:rPr>
              <a:t>Ideas and Opinions</a:t>
            </a:r>
            <a:r>
              <a:rPr lang="en-US" sz="1200" dirty="0">
                <a:latin typeface="Calibri" pitchFamily="34" charset="0"/>
              </a:rPr>
              <a:t>, 274 (1954)         </a:t>
            </a:r>
          </a:p>
          <a:p>
            <a:pPr marL="0" indent="0">
              <a:spcAft>
                <a:spcPts val="4800"/>
              </a:spcAft>
              <a:buClr>
                <a:srgbClr val="FFC000"/>
              </a:buClr>
              <a:buNone/>
            </a:pPr>
            <a:r>
              <a:rPr lang="en-US" sz="2200" b="1" dirty="0">
                <a:solidFill>
                  <a:srgbClr val="FFC000"/>
                </a:solidFill>
                <a:latin typeface="Calibri" pitchFamily="34" charset="0"/>
              </a:rPr>
              <a:t>Berkeleyan Theist</a:t>
            </a:r>
            <a:r>
              <a:rPr lang="en-US" sz="2200" dirty="0">
                <a:latin typeface="Calibri" pitchFamily="34" charset="0"/>
              </a:rPr>
              <a:t>:</a:t>
            </a:r>
            <a:r>
              <a:rPr lang="en-US" sz="2200" b="1" dirty="0">
                <a:latin typeface="Calibri" pitchFamily="34" charset="0"/>
              </a:rPr>
              <a:t>  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God</a:t>
            </a:r>
            <a:r>
              <a:rPr lang="en-US" sz="2200" dirty="0">
                <a:latin typeface="Calibri" pitchFamily="34" charset="0"/>
              </a:rPr>
              <a:t> is “</a:t>
            </a:r>
            <a:r>
              <a:rPr lang="en-US" sz="2200" i="1" dirty="0">
                <a:latin typeface="Calibri" pitchFamily="34" charset="0"/>
              </a:rPr>
              <a:t>a superior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mind</a:t>
            </a:r>
            <a:r>
              <a:rPr lang="en-US" sz="2200" i="1" dirty="0">
                <a:latin typeface="Calibri" pitchFamily="34" charset="0"/>
              </a:rPr>
              <a:t> that 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reveals itself </a:t>
            </a:r>
            <a:r>
              <a:rPr lang="en-US" sz="2200" i="1" dirty="0">
                <a:latin typeface="Calibri" pitchFamily="34" charset="0"/>
              </a:rPr>
              <a:t>in the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world of experience</a:t>
            </a:r>
            <a:r>
              <a:rPr lang="en-US" sz="2200" dirty="0">
                <a:latin typeface="Calibri" pitchFamily="34" charset="0"/>
              </a:rPr>
              <a:t>.” 	</a:t>
            </a:r>
            <a:r>
              <a:rPr lang="en-US" sz="1200" dirty="0">
                <a:latin typeface="Calibri" pitchFamily="34" charset="0"/>
              </a:rPr>
              <a:t>                                 										         </a:t>
            </a:r>
            <a:r>
              <a:rPr lang="en-US" sz="1200" i="1" dirty="0">
                <a:latin typeface="Calibri" pitchFamily="34" charset="0"/>
              </a:rPr>
              <a:t>Ideas and Opinions</a:t>
            </a:r>
            <a:r>
              <a:rPr lang="en-US" sz="1200" dirty="0">
                <a:latin typeface="Calibri" pitchFamily="34" charset="0"/>
              </a:rPr>
              <a:t>, 262 (1954)</a:t>
            </a:r>
          </a:p>
          <a:p>
            <a:pPr marL="0" indent="0">
              <a:spcAft>
                <a:spcPts val="1200"/>
              </a:spcAft>
              <a:buClr>
                <a:srgbClr val="FFC000"/>
              </a:buClr>
              <a:buNone/>
            </a:pP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Forbade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 physical theory</a:t>
            </a:r>
            <a:r>
              <a:rPr lang="en-US" sz="2200" dirty="0">
                <a:latin typeface="Calibri" pitchFamily="34" charset="0"/>
              </a:rPr>
              <a:t>: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  </a:t>
            </a:r>
            <a:r>
              <a:rPr lang="en-US" sz="2200" i="1" dirty="0">
                <a:latin typeface="Calibri" pitchFamily="34" charset="0"/>
              </a:rPr>
              <a:t>According to the general theory of relativity </a:t>
            </a:r>
            <a:r>
              <a:rPr lang="en-US" sz="2200" b="1" i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is</a:t>
            </a: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 endowed </a:t>
            </a:r>
            <a:r>
              <a:rPr lang="en-US" sz="2200" b="1" dirty="0">
                <a:latin typeface="Calibri" pitchFamily="34" charset="0"/>
              </a:rPr>
              <a:t>with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physical qualities</a:t>
            </a:r>
            <a:r>
              <a:rPr lang="en-US" sz="2200" i="1" dirty="0">
                <a:latin typeface="Calibri" pitchFamily="34" charset="0"/>
              </a:rPr>
              <a:t>; …But this </a:t>
            </a:r>
            <a:r>
              <a:rPr lang="en-US" sz="2200" b="1" i="1" dirty="0">
                <a:solidFill>
                  <a:schemeClr val="accent1"/>
                </a:solidFill>
                <a:latin typeface="Calibri" pitchFamily="34" charset="0"/>
              </a:rPr>
              <a:t>ether</a:t>
            </a:r>
            <a:r>
              <a:rPr lang="en-US" sz="2200" i="1" dirty="0">
                <a:latin typeface="Calibri" pitchFamily="34" charset="0"/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latin typeface="Calibri" pitchFamily="34" charset="0"/>
              </a:rPr>
              <a:t>may not </a:t>
            </a:r>
            <a:r>
              <a:rPr lang="en-US" sz="2200" i="1" dirty="0">
                <a:latin typeface="Calibri" pitchFamily="34" charset="0"/>
              </a:rPr>
              <a:t>be thought of…as consisting of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parts</a:t>
            </a:r>
            <a:r>
              <a:rPr lang="en-US" sz="2200" i="1" dirty="0">
                <a:latin typeface="Calibri" pitchFamily="34" charset="0"/>
              </a:rPr>
              <a:t> which may be tracked through time.  The idea of </a:t>
            </a:r>
            <a:r>
              <a:rPr lang="en-US" sz="2200" b="1" i="1" dirty="0">
                <a:solidFill>
                  <a:schemeClr val="tx2"/>
                </a:solidFill>
                <a:latin typeface="Calibri" pitchFamily="34" charset="0"/>
              </a:rPr>
              <a:t>motion</a:t>
            </a:r>
            <a:r>
              <a:rPr lang="en-US" sz="2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latin typeface="Calibri" pitchFamily="34" charset="0"/>
              </a:rPr>
              <a:t>may not </a:t>
            </a:r>
            <a:r>
              <a:rPr lang="en-US" sz="2200" i="1" dirty="0">
                <a:latin typeface="Calibri" pitchFamily="34" charset="0"/>
              </a:rPr>
              <a:t>be applied to it.                     </a:t>
            </a:r>
            <a:r>
              <a:rPr lang="en-US" sz="1200" i="1" dirty="0">
                <a:latin typeface="Calibri" pitchFamily="34" charset="0"/>
              </a:rPr>
              <a:t>Ether and the Theory of Relativity</a:t>
            </a:r>
            <a:r>
              <a:rPr lang="en-US" sz="1200" dirty="0">
                <a:latin typeface="Calibri" pitchFamily="34" charset="0"/>
              </a:rPr>
              <a:t> (1920)</a:t>
            </a:r>
          </a:p>
          <a:p>
            <a:pPr marL="0" indent="0" algn="ctr">
              <a:spcBef>
                <a:spcPts val="3000"/>
              </a:spcBef>
              <a:spcAft>
                <a:spcPts val="3600"/>
              </a:spcAft>
              <a:buClr>
                <a:srgbClr val="FFC000"/>
              </a:buClr>
              <a:buNone/>
            </a:pPr>
            <a:r>
              <a:rPr lang="en-US" sz="2400" dirty="0">
                <a:latin typeface="Calibri" pitchFamily="34" charset="0"/>
              </a:rPr>
              <a:t>Note to self: Let’s give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Space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parts </a:t>
            </a:r>
            <a:r>
              <a:rPr lang="en-US" sz="2400" dirty="0">
                <a:latin typeface="Calibri" pitchFamily="34" charset="0"/>
              </a:rPr>
              <a:t>and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motion</a:t>
            </a:r>
            <a:r>
              <a:rPr lang="en-US" sz="2400" dirty="0"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5565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724"/>
            <a:ext cx="10363200" cy="1143000"/>
          </a:xfrm>
        </p:spPr>
        <p:txBody>
          <a:bodyPr/>
          <a:lstStyle/>
          <a:p>
            <a:r>
              <a:rPr lang="en-US" sz="4000" dirty="0">
                <a:latin typeface="Calibri" pitchFamily="34" charset="0"/>
              </a:rPr>
              <a:t>Einstein’s Legacy: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Contradiction</a:t>
            </a:r>
            <a:r>
              <a:rPr lang="en-US" sz="4000" dirty="0">
                <a:latin typeface="Calibri" pitchFamily="34" charset="0"/>
              </a:rPr>
              <a:t> and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Confusion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25724"/>
            <a:ext cx="11506199" cy="500276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Admitted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that in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epistemology,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 he was an “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unscrupulous opportunist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”,</a:t>
            </a:r>
            <a:r>
              <a:rPr lang="en-US" sz="2400" b="1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resorting to realism, idealism, positivism, and Platonism as the situation seemed to require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. </a:t>
            </a:r>
            <a:endParaRPr lang="en-US" sz="1200" b="1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Realized</a:t>
            </a:r>
            <a:r>
              <a:rPr lang="en-US" sz="2400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that he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failed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to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eliminate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Ether-Space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from physics, but clung to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Relativity</a:t>
            </a:r>
          </a:p>
          <a:p>
            <a:pPr marL="0" indent="0" algn="ctr" eaLnBrk="1" hangingPunct="1">
              <a:lnSpc>
                <a:spcPct val="90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Inconsistency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 is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bad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philosophy: Physicists are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not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philosophers—have been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fooled</a:t>
            </a:r>
            <a:endParaRPr lang="en-US" sz="2400" dirty="0">
              <a:latin typeface="Calibri" pitchFamily="34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  <a:cs typeface="Times New Roman" pitchFamily="18" charset="0"/>
              </a:rPr>
              <a:t>Academic “philosophers”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unable/afraid 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to criticize Relativity, QM, and positivistic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Science</a:t>
            </a:r>
          </a:p>
          <a:p>
            <a:pPr marL="0" indent="0" algn="ctr" eaLnBrk="1" hangingPunct="1">
              <a:lnSpc>
                <a:spcPct val="90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Acceptance</a:t>
            </a:r>
            <a:r>
              <a:rPr lang="en-US" sz="2400" dirty="0">
                <a:latin typeface="Calibri" pitchFamily="34" charset="0"/>
                <a:cs typeface="Times New Roman" pitchFamily="18" charset="0"/>
              </a:rPr>
              <a:t> of subjectivism, contradiction, and </a:t>
            </a:r>
            <a:r>
              <a:rPr lang="en-US" sz="2400" dirty="0" err="1">
                <a:latin typeface="Calibri" pitchFamily="34" charset="0"/>
                <a:cs typeface="Times New Roman" pitchFamily="18" charset="0"/>
              </a:rPr>
              <a:t>unreality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Destruction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philosophy</a:t>
            </a:r>
          </a:p>
          <a:p>
            <a:pPr marL="0" indent="0" algn="ctr" eaLnBrk="1" hangingPunct="1">
              <a:lnSpc>
                <a:spcPct val="90000"/>
              </a:lnSpc>
              <a:spcAft>
                <a:spcPts val="4800"/>
              </a:spcAft>
              <a:buClr>
                <a:schemeClr val="tx2"/>
              </a:buClr>
              <a:buNone/>
            </a:pPr>
            <a:r>
              <a:rPr lang="en-US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Result: 120-year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corruption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of physics and philosophy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F82E73-8F74-2475-4C9A-DD354042E8B7}"/>
              </a:ext>
            </a:extLst>
          </p:cNvPr>
          <p:cNvSpPr txBox="1"/>
          <p:nvPr/>
        </p:nvSpPr>
        <p:spPr>
          <a:xfrm>
            <a:off x="8891278" y="2133600"/>
            <a:ext cx="2974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alibri" pitchFamily="34" charset="0"/>
                <a:cs typeface="Times New Roman" pitchFamily="18" charset="0"/>
              </a:rPr>
              <a:t>Albert Einstein: Philosopher-Scientist</a:t>
            </a:r>
            <a:r>
              <a:rPr lang="en-US" sz="1200" dirty="0">
                <a:latin typeface="Calibri" pitchFamily="34" charset="0"/>
                <a:cs typeface="Times New Roman" pitchFamily="18" charset="0"/>
              </a:rPr>
              <a:t>, p. 684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F9CF6-B839-7E12-F157-49697AF21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C732FD1B-FC78-0B05-8706-34D171C88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" y="228600"/>
            <a:ext cx="1135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The Costs of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Anti-Philosophical</a:t>
            </a:r>
            <a:r>
              <a:rPr lang="en-US" sz="4000" dirty="0">
                <a:latin typeface="Calibri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Science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5744243-C0BE-1AA8-1688-7CB5F2B8C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076" y="1400908"/>
            <a:ext cx="11627224" cy="5509846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Humans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unable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identify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contradictions, fallacies, flawed arguments</a:t>
            </a:r>
          </a:p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Unable to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ideas/theories: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Stuck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paradigms!</a:t>
            </a:r>
          </a:p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Unable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understand causes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are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immediately obvious. </a:t>
            </a:r>
          </a:p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Unable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 religion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philosophical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Cosmism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(just as Bishop Berkeley intended)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PARDIGMS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 anthropology, psychology, economics, politics, medicine, etc.,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indent="0" algn="ctr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 ABUSE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Churching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Schooling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destroy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curiosity and philosophical development</a:t>
            </a:r>
          </a:p>
          <a:p>
            <a:pPr marL="0" indent="0" algn="ctr">
              <a:spcAft>
                <a:spcPts val="4200"/>
              </a:spcAft>
              <a:buClr>
                <a:schemeClr val="tx2"/>
              </a:buClr>
              <a:buNone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Western civilization is rapidly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deteriorating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STUPIDITY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1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6193"/>
            <a:ext cx="10363200" cy="4191000"/>
          </a:xfrm>
        </p:spPr>
        <p:txBody>
          <a:bodyPr/>
          <a:lstStyle/>
          <a:p>
            <a:pPr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000" dirty="0">
                <a:latin typeface="Calibri" pitchFamily="34" charset="0"/>
              </a:rPr>
              <a:t>       </a:t>
            </a:r>
            <a:r>
              <a:rPr lang="en-US" sz="2400" dirty="0">
                <a:latin typeface="Calibri" pitchFamily="34" charset="0"/>
              </a:rPr>
              <a:t>Instead of Berkeleyan/</a:t>
            </a:r>
            <a:r>
              <a:rPr lang="en-US" sz="2400" dirty="0" err="1">
                <a:latin typeface="Calibri" pitchFamily="34" charset="0"/>
              </a:rPr>
              <a:t>Humean</a:t>
            </a:r>
            <a:r>
              <a:rPr lang="en-US" sz="2400" dirty="0">
                <a:latin typeface="Calibri" pitchFamily="34" charset="0"/>
              </a:rPr>
              <a:t>/Machian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spiritualism/idealism:</a:t>
            </a:r>
            <a:endParaRPr lang="en-US" sz="2400" dirty="0">
              <a:latin typeface="Calibri" pitchFamily="34" charset="0"/>
            </a:endParaRPr>
          </a:p>
          <a:p>
            <a:pPr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en-US" sz="3600" b="1" dirty="0">
                <a:solidFill>
                  <a:schemeClr val="accent1"/>
                </a:solidFill>
                <a:latin typeface="Calibri" pitchFamily="34" charset="0"/>
              </a:rPr>
              <a:t>Cosmism</a:t>
            </a:r>
          </a:p>
          <a:p>
            <a:pPr algn="ctr">
              <a:spcAft>
                <a:spcPts val="42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Cosmos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exists</a:t>
            </a:r>
            <a:r>
              <a:rPr lang="en-US" sz="2400" dirty="0">
                <a:latin typeface="Calibri" pitchFamily="34" charset="0"/>
              </a:rPr>
              <a:t> and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evolves</a:t>
            </a:r>
            <a:r>
              <a:rPr lang="en-US" sz="2400" dirty="0">
                <a:latin typeface="Calibri" pitchFamily="34" charset="0"/>
              </a:rPr>
              <a:t>. It produced us humans and our language-enhanced consciousness.  Through us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2400" dirty="0">
                <a:latin typeface="Calibri" pitchFamily="34" charset="0"/>
              </a:rPr>
              <a:t> has become linguistically self-conscious.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4478892"/>
            <a:ext cx="10972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  <a:latin typeface="Calibri" pitchFamily="34" charset="0"/>
              </a:rPr>
              <a:t>Cosmism</a:t>
            </a:r>
            <a:r>
              <a:rPr lang="en-US" dirty="0">
                <a:latin typeface="Calibri" pitchFamily="34" charset="0"/>
              </a:rPr>
              <a:t> is the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best theory </a:t>
            </a:r>
            <a:r>
              <a:rPr lang="en-US" dirty="0">
                <a:latin typeface="Calibri" pitchFamily="34" charset="0"/>
              </a:rPr>
              <a:t>to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explain </a:t>
            </a:r>
            <a:r>
              <a:rPr lang="en-US" dirty="0">
                <a:latin typeface="Calibri" pitchFamily="34" charset="0"/>
              </a:rPr>
              <a:t>our existence and experiences</a:t>
            </a:r>
            <a:r>
              <a:rPr lang="en-US" sz="1800" dirty="0">
                <a:latin typeface="Calibri" pitchFamily="34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Foundational Assumption</a:t>
            </a:r>
            <a:r>
              <a:rPr lang="en-US" sz="2000" dirty="0">
                <a:latin typeface="Calibri" pitchFamily="34" charset="0"/>
              </a:rPr>
              <a:t>: Cannot be proven, cannot be falsified.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296E6-79AB-B5F1-8F9C-08066153C778}"/>
              </a:ext>
            </a:extLst>
          </p:cNvPr>
          <p:cNvSpPr txBox="1"/>
          <p:nvPr/>
        </p:nvSpPr>
        <p:spPr>
          <a:xfrm>
            <a:off x="631677" y="6019800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language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philosophical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Cosmology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We should capitalize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proper nouns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“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 “Sun”, “Earth” “Moon”, etc.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should also drop “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before the names of the most important objects in our existence!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4B8A43-5F8A-C9C7-CD29-FC9BBD20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722"/>
            <a:ext cx="103632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Proper Metaphysics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8534400" cy="1143000"/>
          </a:xfrm>
        </p:spPr>
        <p:txBody>
          <a:bodyPr/>
          <a:lstStyle/>
          <a:p>
            <a:r>
              <a:rPr lang="en-US" sz="4000" dirty="0">
                <a:latin typeface="Calibri" pitchFamily="34" charset="0"/>
              </a:rPr>
              <a:t>A Proper Epistemology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10515600" cy="3886200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</a:rPr>
              <a:t>Instead of Berkeleyan/</a:t>
            </a:r>
            <a:r>
              <a:rPr lang="en-US" sz="2400" dirty="0" err="1">
                <a:latin typeface="Calibri" pitchFamily="34" charset="0"/>
              </a:rPr>
              <a:t>Humean</a:t>
            </a:r>
            <a:r>
              <a:rPr lang="en-US" sz="2400" dirty="0">
                <a:latin typeface="Calibri" pitchFamily="34" charset="0"/>
              </a:rPr>
              <a:t>/Machian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subjectivism</a:t>
            </a:r>
            <a:r>
              <a:rPr lang="en-US" sz="2400" dirty="0">
                <a:latin typeface="Calibri" pitchFamily="34" charset="0"/>
              </a:rPr>
              <a:t>: 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None/>
            </a:pP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objectivism</a:t>
            </a:r>
            <a:endParaRPr lang="en-US" b="1" dirty="0">
              <a:latin typeface="Calibri" pitchFamily="34" charset="0"/>
            </a:endParaRPr>
          </a:p>
          <a:p>
            <a:pPr marL="0" indent="0" algn="ctr"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</a:rPr>
              <a:t>We must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relate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our experiences and measurements to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entities</a:t>
            </a:r>
            <a:r>
              <a:rPr lang="en-US" sz="2400" dirty="0">
                <a:latin typeface="Calibri" pitchFamily="34" charset="0"/>
              </a:rPr>
              <a:t> and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frames</a:t>
            </a:r>
            <a:r>
              <a:rPr lang="en-US" sz="2400" dirty="0">
                <a:latin typeface="Calibri" pitchFamily="34" charset="0"/>
              </a:rPr>
              <a:t> to produce a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model </a:t>
            </a:r>
            <a:r>
              <a:rPr lang="en-US" sz="2400" dirty="0">
                <a:latin typeface="Calibri" pitchFamily="34" charset="0"/>
              </a:rPr>
              <a:t>of the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2400" dirty="0">
                <a:latin typeface="Calibri" pitchFamily="34" charset="0"/>
              </a:rPr>
              <a:t>.</a:t>
            </a:r>
            <a:r>
              <a:rPr lang="en-US" sz="2400" b="1" dirty="0">
                <a:latin typeface="Calibri" pitchFamily="34" charset="0"/>
              </a:rPr>
              <a:t> </a:t>
            </a:r>
          </a:p>
          <a:p>
            <a:pPr marL="0" indent="0" algn="ctr"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</a:rPr>
              <a:t>Only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objectivistic</a:t>
            </a:r>
            <a:r>
              <a:rPr lang="en-US" sz="2400" b="1" dirty="0">
                <a:latin typeface="Calibri" pitchFamily="34" charset="0"/>
              </a:rPr>
              <a:t>-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400" dirty="0">
                <a:latin typeface="Calibri" pitchFamily="34" charset="0"/>
              </a:rPr>
              <a:t> models can inform causal-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 </a:t>
            </a:r>
            <a:r>
              <a:rPr lang="en-US" sz="2400" dirty="0">
                <a:latin typeface="Calibri" pitchFamily="34" charset="0"/>
              </a:rPr>
              <a:t>theories!</a:t>
            </a:r>
          </a:p>
          <a:p>
            <a:pPr marL="0" indent="0" algn="ctr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000" dirty="0">
                <a:latin typeface="Calibri" pitchFamily="34" charset="0"/>
              </a:rPr>
              <a:t>(e.g., Copernican vs. the Ptolemaic System)</a:t>
            </a:r>
          </a:p>
          <a:p>
            <a:pPr marL="0" indent="0" algn="ctr">
              <a:spcAft>
                <a:spcPts val="600"/>
              </a:spcAft>
              <a:buClr>
                <a:schemeClr val="tx2"/>
              </a:buClr>
              <a:buNone/>
            </a:pPr>
            <a:endParaRPr lang="en-US" sz="2000" dirty="0">
              <a:latin typeface="Calibri" pitchFamily="34" charset="0"/>
            </a:endParaRPr>
          </a:p>
          <a:p>
            <a:pPr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</a:rPr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802FD-AB32-85E6-D8BE-02B8C68E1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D36ED03-B7FF-B306-8C15-68D662CCD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304800"/>
            <a:ext cx="1135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What Is Actually Proven?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Not Relativity!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F0CF3EE-D311-7E94-1B35-F974E476B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462" y="1600200"/>
            <a:ext cx="11722337" cy="4267200"/>
          </a:xfrm>
        </p:spPr>
        <p:txBody>
          <a:bodyPr/>
          <a:lstStyle/>
          <a:p>
            <a:pPr marL="457200" indent="-457200">
              <a:spcAft>
                <a:spcPts val="3600"/>
              </a:spcAft>
              <a:buClr>
                <a:schemeClr val="tx1"/>
              </a:buClr>
              <a:buSzPct val="100000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Lorentz transformations</a:t>
            </a:r>
            <a:r>
              <a:rPr lang="en-US" sz="2400" dirty="0">
                <a:latin typeface="Calibri" pitchFamily="34" charset="0"/>
              </a:rPr>
              <a:t>—when applied to the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correct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frame(s)</a:t>
            </a:r>
          </a:p>
          <a:p>
            <a:pPr marL="457200" indent="-457200">
              <a:spcAft>
                <a:spcPts val="3600"/>
              </a:spcAft>
              <a:buClr>
                <a:schemeClr val="tx1"/>
              </a:buClr>
              <a:buSzPct val="100000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Light </a:t>
            </a:r>
            <a:r>
              <a:rPr lang="en-US" sz="2400" dirty="0">
                <a:latin typeface="Calibri" pitchFamily="34" charset="0"/>
              </a:rPr>
              <a:t>is a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wave</a:t>
            </a:r>
            <a:r>
              <a:rPr lang="en-US" sz="2400" dirty="0">
                <a:latin typeface="Calibri" pitchFamily="34" charset="0"/>
              </a:rPr>
              <a:t> in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electromagnetic </a:t>
            </a:r>
            <a:r>
              <a:rPr lang="en-US" sz="2400" dirty="0">
                <a:latin typeface="Calibri" pitchFamily="34" charset="0"/>
              </a:rPr>
              <a:t>(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EM</a:t>
            </a:r>
            <a:r>
              <a:rPr lang="en-US" sz="2400" dirty="0">
                <a:latin typeface="Calibri" pitchFamily="34" charset="0"/>
              </a:rPr>
              <a:t>)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, has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quantized interactions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with electrons.</a:t>
            </a:r>
          </a:p>
          <a:p>
            <a:pPr marL="457200" indent="-457200">
              <a:spcAft>
                <a:spcPts val="3600"/>
              </a:spcAft>
              <a:buClr>
                <a:schemeClr val="tx1"/>
              </a:buClr>
              <a:buSzPct val="100000"/>
              <a:buAutoNum type="arabicPeriod"/>
            </a:pPr>
            <a:r>
              <a:rPr lang="en-US" sz="2400" dirty="0">
                <a:latin typeface="Calibri" pitchFamily="34" charset="0"/>
              </a:rPr>
              <a:t>Matter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cannot </a:t>
            </a:r>
            <a:r>
              <a:rPr lang="en-US" sz="2400" dirty="0">
                <a:latin typeface="Calibri" pitchFamily="34" charset="0"/>
              </a:rPr>
              <a:t>move at </a:t>
            </a:r>
            <a:r>
              <a:rPr lang="en-US" sz="2400" i="1" dirty="0">
                <a:solidFill>
                  <a:schemeClr val="tx2"/>
                </a:solidFill>
                <a:latin typeface="Calibri" pitchFamily="34" charset="0"/>
              </a:rPr>
              <a:t>c </a:t>
            </a:r>
            <a:r>
              <a:rPr lang="en-US" sz="2400" dirty="0">
                <a:latin typeface="Calibri" pitchFamily="34" charset="0"/>
              </a:rPr>
              <a:t>through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EM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400" dirty="0">
                <a:latin typeface="Calibri" pitchFamily="34" charset="0"/>
              </a:rPr>
              <a:t>.</a:t>
            </a:r>
          </a:p>
          <a:p>
            <a:pPr marL="457200" indent="-457200">
              <a:spcAft>
                <a:spcPts val="3600"/>
              </a:spcAft>
              <a:buClr>
                <a:schemeClr val="tx1"/>
              </a:buClr>
              <a:buSzPct val="100000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Matter alters </a:t>
            </a:r>
            <a:r>
              <a:rPr lang="en-US" sz="2400" dirty="0">
                <a:latin typeface="Calibri" pitchFamily="34" charset="0"/>
              </a:rPr>
              <a:t>its surrounding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inertial-EM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4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creating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gravity</a:t>
            </a:r>
            <a:r>
              <a:rPr lang="en-US" sz="2400" dirty="0">
                <a:latin typeface="Calibri" pitchFamily="34" charset="0"/>
              </a:rPr>
              <a:t> and its own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inertia</a:t>
            </a:r>
            <a:r>
              <a:rPr lang="en-US" sz="2400" dirty="0">
                <a:latin typeface="Calibri" pitchFamily="34" charset="0"/>
              </a:rPr>
              <a:t>.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marL="457200" indent="-457200">
              <a:spcAft>
                <a:spcPts val="3600"/>
              </a:spcAft>
              <a:buClr>
                <a:schemeClr val="tx1"/>
              </a:buClr>
              <a:buSzPct val="100000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Velocity in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 Space </a:t>
            </a:r>
            <a:r>
              <a:rPr lang="en-US" sz="2400" dirty="0">
                <a:latin typeface="Calibri" pitchFamily="34" charset="0"/>
              </a:rPr>
              <a:t>and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gravity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red</a:t>
            </a:r>
            <a:r>
              <a:rPr lang="en-US" sz="2400" dirty="0">
                <a:latin typeface="Calibri" pitchFamily="34" charset="0"/>
              </a:rPr>
              <a:t>shift atomic/nuclear spectra; i.e.,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slow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atomic clocks.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2CD20-30EE-92C4-47DA-4617CF40020E}"/>
              </a:ext>
            </a:extLst>
          </p:cNvPr>
          <p:cNvSpPr txBox="1"/>
          <p:nvPr/>
        </p:nvSpPr>
        <p:spPr>
          <a:xfrm>
            <a:off x="952500" y="6096000"/>
            <a:ext cx="102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should capitalize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-physical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“Space”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differentiate it from mathematical and imaginary spaces. </a:t>
            </a:r>
          </a:p>
        </p:txBody>
      </p:sp>
    </p:spTree>
    <p:extLst>
      <p:ext uri="{BB962C8B-B14F-4D97-AF65-F5344CB8AC3E}">
        <p14:creationId xmlns:p14="http://schemas.microsoft.com/office/powerpoint/2010/main" val="402557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0C2A1-4DD8-7030-C58F-E7292476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05E59823-B6BF-0357-55EF-C83840956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135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Philosophy = Love of Knowledge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4BA4EBB-4F8D-3F7E-A2AA-42915AB66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00" y="1371600"/>
            <a:ext cx="10896600" cy="5029200"/>
          </a:xfrm>
        </p:spPr>
        <p:txBody>
          <a:bodyPr/>
          <a:lstStyle/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disciplined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 of our neurological-intuitive and linguistic capabilities to understand the </a:t>
            </a: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ourselves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Method</a:t>
            </a:r>
            <a:r>
              <a:rPr lang="en-US" sz="2400" dirty="0">
                <a:latin typeface="Calibri" pitchFamily="34" charset="0"/>
              </a:rPr>
              <a:t>: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Create and criticize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theories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to explain the nature and causes of everything.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Mastery of Language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inadequate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definitions, propositions, arguments, and theories and replace them with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ones (closer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reality). 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Integration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of all knowledge and all sciences within a comprehensive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Cosmology 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Logic</a:t>
            </a:r>
            <a:r>
              <a:rPr lang="en-US" sz="2400" dirty="0">
                <a:latin typeface="Calibri" pitchFamily="34" charset="0"/>
              </a:rPr>
              <a:t>,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mathematics</a:t>
            </a:r>
            <a:r>
              <a:rPr lang="en-US" sz="2400" dirty="0">
                <a:latin typeface="Calibri" pitchFamily="34" charset="0"/>
              </a:rPr>
              <a:t>, and the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scientific method </a:t>
            </a:r>
            <a:r>
              <a:rPr lang="en-US" sz="2400" dirty="0">
                <a:latin typeface="Calibri" pitchFamily="34" charset="0"/>
              </a:rPr>
              <a:t>are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tools of philosophy</a:t>
            </a:r>
            <a:r>
              <a:rPr lang="en-US" sz="2400" dirty="0">
                <a:latin typeface="Calibri" pitchFamily="34" charset="0"/>
              </a:rPr>
              <a:t>: To assure that our linguistic formulas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correspond</a:t>
            </a:r>
            <a:r>
              <a:rPr lang="en-US" sz="2400" dirty="0">
                <a:latin typeface="Calibri" pitchFamily="34" charset="0"/>
              </a:rPr>
              <a:t> to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400" dirty="0">
                <a:latin typeface="Calibri" pitchFamily="34" charset="0"/>
              </a:rPr>
              <a:t> reality.</a:t>
            </a: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endParaRPr lang="en-US" sz="2400" b="1" dirty="0">
              <a:solidFill>
                <a:schemeClr val="accent1"/>
              </a:solidFill>
              <a:latin typeface="Calibri" pitchFamily="34" charset="0"/>
            </a:endParaRP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endParaRPr lang="en-US" sz="1600" dirty="0">
              <a:latin typeface="Calibri" pitchFamily="34" charset="0"/>
            </a:endParaRPr>
          </a:p>
          <a:p>
            <a:pPr marL="0" indent="0">
              <a:spcAft>
                <a:spcPts val="3000"/>
              </a:spcAft>
              <a:buClr>
                <a:schemeClr val="tx2"/>
              </a:buClr>
              <a:buNone/>
            </a:pPr>
            <a:endParaRPr lang="en-US" sz="1600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3841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CA9E6-8E82-4414-7AED-2A45ED2AD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39748"/>
            <a:ext cx="11201400" cy="4203107"/>
          </a:xfrm>
        </p:spPr>
        <p:txBody>
          <a:bodyPr/>
          <a:lstStyle/>
          <a:p>
            <a:pPr marL="0" indent="0" algn="ctr">
              <a:lnSpc>
                <a:spcPct val="105000"/>
              </a:lnSpc>
              <a:spcAft>
                <a:spcPts val="3000"/>
              </a:spcAft>
              <a:buNone/>
              <a:tabLst>
                <a:tab pos="54864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We can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restore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suppressed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inertial-EM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physics—create a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theory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its role in electromagnetism, particle formation, gravity, and inertia. </a:t>
            </a:r>
          </a:p>
          <a:p>
            <a:pPr marL="457200" indent="-457200" algn="just">
              <a:lnSpc>
                <a:spcPct val="105000"/>
              </a:lnSpc>
              <a:spcAft>
                <a:spcPts val="1800"/>
              </a:spcAft>
              <a:buClr>
                <a:schemeClr val="tx1"/>
              </a:buClr>
              <a:buSzPct val="100000"/>
              <a:buAutoNum type="arabicPeriod"/>
              <a:tabLst>
                <a:tab pos="54864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Special Relativity with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Lorentz Ether Theory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</a:p>
          <a:p>
            <a:pPr marL="457200" indent="-457200" algn="just">
              <a:lnSpc>
                <a:spcPct val="105000"/>
              </a:lnSpc>
              <a:spcAft>
                <a:spcPts val="1800"/>
              </a:spcAft>
              <a:buClr>
                <a:schemeClr val="tx1"/>
              </a:buClr>
              <a:buSzPct val="100000"/>
              <a:buAutoNum type="arabicPeriod"/>
              <a:tabLst>
                <a:tab pos="54864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General Relativity with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457200" indent="-457200" algn="just">
              <a:lnSpc>
                <a:spcPct val="105000"/>
              </a:lnSpc>
              <a:spcAft>
                <a:spcPts val="1800"/>
              </a:spcAft>
              <a:buClr>
                <a:schemeClr val="tx1"/>
              </a:buClr>
              <a:buSzPct val="100000"/>
              <a:buAutoNum type="arabicPeriod"/>
              <a:tabLst>
                <a:tab pos="5486400" algn="l"/>
              </a:tabLst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Quantum Electrodynamics with an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 theory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light and electrons and their interactions.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013B90-3823-8B67-9C70-F4288790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06680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Easy</a:t>
            </a:r>
            <a:r>
              <a:rPr lang="en-US" sz="4000" dirty="0">
                <a:latin typeface="Calibri" pitchFamily="34" charset="0"/>
              </a:rPr>
              <a:t>: Replace Relativity and QM with 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4000" dirty="0">
                <a:latin typeface="Calibri" pitchFamily="34" charset="0"/>
              </a:rPr>
              <a:t> Theory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630545-FCB2-5923-248D-6D58A62AFFF4}"/>
              </a:ext>
            </a:extLst>
          </p:cNvPr>
          <p:cNvSpPr txBox="1"/>
          <p:nvPr/>
        </p:nvSpPr>
        <p:spPr>
          <a:xfrm>
            <a:off x="1219200" y="5798403"/>
            <a:ext cx="10062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buClr>
                <a:srgbClr val="FFCC66"/>
              </a:buClr>
            </a:pPr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Builder, G. Ether and Relativity.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Aust. J. Phys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11, 279-297 (1958)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10.1071/PH580279</a:t>
            </a:r>
            <a:r>
              <a:rPr lang="en-US" sz="1200" b="0" i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  <a:p>
            <a:pPr>
              <a:spcAft>
                <a:spcPts val="0"/>
              </a:spcAft>
              <a:buClr>
                <a:srgbClr val="FFCC66"/>
              </a:buClr>
            </a:pPr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Mansouri, R.,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Sexl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R.U. A Test Theory of Special Relativity: I. Simultaneity and Clock Synchronization.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Gen. Rel. </a:t>
            </a:r>
            <a:r>
              <a:rPr lang="en-US" sz="12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8, 497-513 (1977) </a:t>
            </a:r>
            <a:r>
              <a:rPr lang="en-US" sz="12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10.1007/BF00762634</a:t>
            </a:r>
            <a:endParaRPr lang="en-US" sz="1200" u="sng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>
                <a:srgbClr val="FFCC66"/>
              </a:buClr>
            </a:pPr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Lindner H.H. Beyond Newton and Einstein to flowing space,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Essays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25(4),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500-509 (2012) </a:t>
            </a:r>
            <a:r>
              <a:rPr lang="en-US" sz="12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10.4006/0836-1398-25.4.500</a:t>
            </a:r>
            <a:endParaRPr lang="en-US" sz="1200" u="sng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  <a:buClr>
                <a:srgbClr val="FFCC66"/>
              </a:buClr>
            </a:pPr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Lindner H.H. A QED-compatible Wave Theory of Light, Electrons, and their Interactions”, 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Proc. SPIE,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vol. 8121, 2011, p. 81210X-1.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10.1117/12.893053</a:t>
            </a:r>
            <a:endParaRPr lang="en-US" sz="1200" dirty="0">
              <a:solidFill>
                <a:schemeClr val="accent1"/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3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7230-137A-EC31-F63F-6063CE06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3" y="76200"/>
            <a:ext cx="10363200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Point: Newton’s Inertial </a:t>
            </a:r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262F9-D444-1F5A-BEB3-9EAAFA9D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2112040"/>
            <a:ext cx="6185665" cy="4495565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Misunderstood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odel</a:t>
            </a:r>
          </a:p>
          <a:p>
            <a:pPr marL="0" indent="0" algn="ctr">
              <a:spcAft>
                <a:spcPts val="30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nertial medium</a:t>
            </a: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single, Euclidean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 Space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resists</a:t>
            </a:r>
            <a:r>
              <a:rPr lang="en-US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forced acceleration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matter, but offers no resistance to matter’s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uniform velocity</a:t>
            </a:r>
          </a:p>
          <a:p>
            <a:pPr marL="0" indent="0" algn="ctr">
              <a:spcAft>
                <a:spcPts val="30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Ether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theory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All matter has a </a:t>
            </a:r>
            <a:r>
              <a:rPr lang="en-US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definit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velocity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 if we can’t determine it.</a:t>
            </a:r>
          </a:p>
          <a:p>
            <a:pPr marL="0" indent="0" algn="ctr">
              <a:spcAft>
                <a:spcPts val="30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Implication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Matter cannot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naturally accelerate </a:t>
            </a:r>
            <a:r>
              <a:rPr lang="en-US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IF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accelerates in some direction, matter must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 with it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would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“feel” acceleration.</a:t>
            </a:r>
          </a:p>
        </p:txBody>
      </p:sp>
      <p:pic>
        <p:nvPicPr>
          <p:cNvPr id="5" name="Picture 4" descr="A book with a black text&#10;&#10;AI-generated content may be incorrect.">
            <a:extLst>
              <a:ext uri="{FF2B5EF4-FFF2-40B4-BE49-F238E27FC236}">
                <a16:creationId xmlns:a16="http://schemas.microsoft.com/office/drawing/2014/main" id="{DF9E830D-CF9E-3597-3940-6B59D7FD2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3552979" cy="5029200"/>
          </a:xfrm>
          <a:prstGeom prst="rect">
            <a:avLst/>
          </a:prstGeom>
        </p:spPr>
      </p:pic>
      <p:pic>
        <p:nvPicPr>
          <p:cNvPr id="6" name="Picture 5" descr="A painting of a person with long white hair&#10;&#10;AI-generated content may be incorrect.">
            <a:extLst>
              <a:ext uri="{FF2B5EF4-FFF2-40B4-BE49-F238E27FC236}">
                <a16:creationId xmlns:a16="http://schemas.microsoft.com/office/drawing/2014/main" id="{519058CB-FA4B-3A14-C3C0-32354C8C3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04" y="250395"/>
            <a:ext cx="1589841" cy="16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47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B4560-2721-7F79-7586-BE2A1FB49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&#10;&#10;Description automatically generated">
            <a:extLst>
              <a:ext uri="{FF2B5EF4-FFF2-40B4-BE49-F238E27FC236}">
                <a16:creationId xmlns:a16="http://schemas.microsoft.com/office/drawing/2014/main" id="{3317397F-6EC1-10B9-3FE4-F53484AFE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5" y="1152971"/>
            <a:ext cx="6467060" cy="485029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D60D832-0F25-EAA4-B94B-6D92136B8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5686"/>
            <a:ext cx="12191999" cy="636104"/>
          </a:xfrm>
        </p:spPr>
        <p:txBody>
          <a:bodyPr/>
          <a:lstStyle/>
          <a:p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Credit Due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Einstein Found the Key to Gravity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BAF53-2B5A-3F22-AF78-4F4DF8E089D7}"/>
              </a:ext>
            </a:extLst>
          </p:cNvPr>
          <p:cNvSpPr txBox="1"/>
          <p:nvPr/>
        </p:nvSpPr>
        <p:spPr>
          <a:xfrm>
            <a:off x="7391400" y="1600200"/>
            <a:ext cx="4031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“Man in Chest”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gedanken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1E397-CBBE-9854-B4FC-D9CA61D6555F}"/>
              </a:ext>
            </a:extLst>
          </p:cNvPr>
          <p:cNvSpPr txBox="1"/>
          <p:nvPr/>
        </p:nvSpPr>
        <p:spPr>
          <a:xfrm>
            <a:off x="914400" y="6204447"/>
            <a:ext cx="1054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Principle of Equivalence (POE) of inertial and gravitational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(not “mass”)</a:t>
            </a:r>
          </a:p>
        </p:txBody>
      </p:sp>
      <p:pic>
        <p:nvPicPr>
          <p:cNvPr id="10" name="Picture 9" descr="A cartoon of a person on a rocket&#10;&#10;AI-generated content may be incorrect.">
            <a:extLst>
              <a:ext uri="{FF2B5EF4-FFF2-40B4-BE49-F238E27FC236}">
                <a16:creationId xmlns:a16="http://schemas.microsoft.com/office/drawing/2014/main" id="{F62DB58E-7A5C-2A2E-F268-E5B2DF156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56949"/>
            <a:ext cx="4191955" cy="284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61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5835"/>
            <a:ext cx="12192000" cy="1350565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Newton’s Space + Einstein’s POE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25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38071" y="1676400"/>
                <a:ext cx="11616854" cy="4419600"/>
              </a:xfrm>
            </p:spPr>
            <p:txBody>
              <a:bodyPr/>
              <a:lstStyle/>
              <a:p>
                <a:pPr marL="0" indent="0" algn="ctr">
                  <a:lnSpc>
                    <a:spcPct val="90000"/>
                  </a:lnSpc>
                  <a:spcAft>
                    <a:spcPts val="3000"/>
                  </a:spcAft>
                  <a:buClr>
                    <a:schemeClr val="tx2"/>
                  </a:buClr>
                  <a:buNone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Being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accelerated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by a rocket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identical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being on Earth’s surface. </a:t>
                </a:r>
              </a:p>
              <a:p>
                <a:pPr marL="0" indent="0" algn="ctr">
                  <a:lnSpc>
                    <a:spcPct val="90000"/>
                  </a:lnSpc>
                  <a:spcAft>
                    <a:spcPts val="3000"/>
                  </a:spcAft>
                  <a:buClr>
                    <a:schemeClr val="tx2"/>
                  </a:buClr>
                  <a:buNone/>
                </a:pPr>
                <a:r>
                  <a:rPr lang="en-US" sz="20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r>
                  <a:rPr lang="en-US" sz="2000" b="1" i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physical equivalence </a:t>
                </a:r>
                <a:r>
                  <a:rPr lang="en-US" sz="20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a gravitational field and a corresponding </a:t>
                </a:r>
                <a:r>
                  <a:rPr lang="en-US" sz="2000" b="1" i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acceleration</a:t>
                </a:r>
                <a:r>
                  <a:rPr lang="en-US" sz="2000" b="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en-US" sz="2000" b="1" i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sz="2000" b="1" i="1" strike="noStrike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reference system</a:t>
                </a:r>
                <a:r>
                  <a:rPr lang="en-US" sz="2000" b="0" i="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20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  <a:p>
                <a:pPr marL="0" indent="0" algn="ctr">
                  <a:lnSpc>
                    <a:spcPct val="90000"/>
                  </a:lnSpc>
                  <a:spcAft>
                    <a:spcPts val="3000"/>
                  </a:spcAft>
                  <a:buClr>
                    <a:schemeClr val="tx2"/>
                  </a:buClr>
                  <a:buNone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Same Physical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Effect</a:t>
                </a:r>
                <a:r>
                  <a:rPr lang="en-US" sz="2400" baseline="0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baseline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Same Physical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Cause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Acceleration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wrt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Newton’s inertial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marL="0" indent="0" algn="ctr">
                  <a:lnSpc>
                    <a:spcPct val="90000"/>
                  </a:lnSpc>
                  <a:spcAft>
                    <a:spcPts val="3600"/>
                  </a:spcAft>
                  <a:buClr>
                    <a:schemeClr val="tx2"/>
                  </a:buClr>
                  <a:buNone/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⸫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Newton’s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a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FLUID</a:t>
                </a:r>
                <a:r>
                  <a:rPr lang="en-US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that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accelerates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 it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FLOWS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into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matter as into a sink!</a:t>
                </a:r>
              </a:p>
              <a:p>
                <a:pPr marL="0" indent="0" algn="ctr">
                  <a:lnSpc>
                    <a:spcPct val="90000"/>
                  </a:lnSpc>
                  <a:spcAft>
                    <a:spcPts val="2400"/>
                  </a:spcAft>
                  <a:buClr>
                    <a:schemeClr val="tx2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pPr marL="0" indent="0" algn="ctr">
                  <a:lnSpc>
                    <a:spcPct val="90000"/>
                  </a:lnSpc>
                  <a:spcAft>
                    <a:spcPts val="2400"/>
                  </a:spcAft>
                  <a:buClr>
                    <a:schemeClr val="tx2"/>
                  </a:buClr>
                  <a:buNone/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Free fall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the state of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non-acceleration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wrt</a:t>
                </a:r>
                <a:r>
                  <a:rPr lang="en-US" sz="24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Earthward-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accelerating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inertial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indent="0" algn="ctr">
                  <a:lnSpc>
                    <a:spcPct val="90000"/>
                  </a:lnSpc>
                  <a:spcAft>
                    <a:spcPts val="2400"/>
                  </a:spcAft>
                  <a:buClr>
                    <a:schemeClr val="tx2"/>
                  </a:buClr>
                  <a:buNone/>
                </a:pP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962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8071" y="1676400"/>
                <a:ext cx="11616854" cy="4419600"/>
              </a:xfrm>
              <a:blipFill>
                <a:blip r:embed="rId2"/>
                <a:stretch>
                  <a:fillRect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1E1B6A7-BE5E-E9DA-1997-1C6521EA74BE}"/>
              </a:ext>
            </a:extLst>
          </p:cNvPr>
          <p:cNvSpPr txBox="1"/>
          <p:nvPr/>
        </p:nvSpPr>
        <p:spPr>
          <a:xfrm>
            <a:off x="2337403" y="6265136"/>
            <a:ext cx="7416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Einstein, A. On the Relativity Principle and the Conclusions Drawn From It. </a:t>
            </a:r>
            <a:r>
              <a:rPr lang="en-US" sz="1200" b="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Jahrb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Radio. </a:t>
            </a:r>
            <a:r>
              <a:rPr lang="en-US" sz="1200" b="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Elektron</a:t>
            </a:r>
            <a:r>
              <a:rPr lang="en-US" sz="12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4:411–462 (1907)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8521B2-882C-C5B7-1B58-E095F17AFE9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58400" y="2743200"/>
            <a:ext cx="305845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33B9-4D1A-E45F-8295-D3173EF7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755374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Dialect: Flowing Space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River Model of General Relativity (youtube.com)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Video 3">
            <a:hlinkClick r:id="" action="ppaction://media"/>
            <a:extLst>
              <a:ext uri="{FF2B5EF4-FFF2-40B4-BE49-F238E27FC236}">
                <a16:creationId xmlns:a16="http://schemas.microsoft.com/office/drawing/2014/main" id="{4CC7411A-78E0-BD08-24EF-5AB99BC37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640" y="755374"/>
            <a:ext cx="1007872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72B2-4390-71EE-FC4A-FE49D225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79" y="186864"/>
            <a:ext cx="10901240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Inertial </a:t>
            </a:r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also the Electromagnetic Medium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A2D23C-DF40-A93D-19DE-006DD79A04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1348994"/>
                <a:ext cx="12192000" cy="4397142"/>
              </a:xfrm>
            </p:spPr>
            <p:txBody>
              <a:bodyPr/>
              <a:lstStyle/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Space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is 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also</a:t>
                </a:r>
                <a:r>
                  <a:rPr lang="en-US" sz="24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the Maxwell-Lorentz 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electromagnetic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ether 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US" sz="2200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Space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-as-EM-medium</a:t>
                </a: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200" dirty="0">
                    <a:latin typeface="Calibri" panose="020F0502020204030204" pitchFamily="34" charset="0"/>
                  </a:rPr>
                  <a:t>was </a:t>
                </a:r>
                <a:r>
                  <a:rPr lang="en-US" sz="22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NOT</a:t>
                </a: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disproved </a:t>
                </a:r>
                <a:r>
                  <a:rPr lang="en-US" sz="2200" dirty="0">
                    <a:latin typeface="Calibri" panose="020F0502020204030204" pitchFamily="34" charset="0"/>
                  </a:rPr>
                  <a:t>by the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Null</a:t>
                </a:r>
                <a:r>
                  <a:rPr lang="en-US" sz="22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Michelson-Morley </a:t>
                </a:r>
                <a:r>
                  <a:rPr lang="en-US" sz="2200" dirty="0">
                    <a:latin typeface="Calibri" panose="020F0502020204030204" pitchFamily="34" charset="0"/>
                  </a:rPr>
                  <a:t>experiment</a:t>
                </a:r>
              </a:p>
              <a:p>
                <a:pPr marL="0" indent="0" algn="ctr">
                  <a:spcAft>
                    <a:spcPts val="1200"/>
                  </a:spcAft>
                  <a:buNone/>
                </a:pP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Two viable explanations</a:t>
                </a:r>
                <a:r>
                  <a:rPr lang="en-US" sz="2400" dirty="0">
                    <a:latin typeface="Calibri" panose="020F0502020204030204" pitchFamily="34" charset="0"/>
                  </a:rPr>
                  <a:t>;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both</a:t>
                </a:r>
                <a:r>
                  <a:rPr lang="en-US" sz="2400" dirty="0">
                    <a:latin typeface="Calibri" panose="020F0502020204030204" pitchFamily="34" charset="0"/>
                  </a:rPr>
                  <a:t> now appear to be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true</a:t>
                </a:r>
                <a:r>
                  <a:rPr lang="en-US" sz="2400" dirty="0">
                    <a:latin typeface="Calibri" panose="020F0502020204030204" pitchFamily="34" charset="0"/>
                  </a:rPr>
                  <a:t>:</a:t>
                </a:r>
              </a:p>
              <a:p>
                <a:pPr marL="0" lvl="1" indent="0">
                  <a:spcAft>
                    <a:spcPts val="1800"/>
                  </a:spcAft>
                  <a:buNone/>
                </a:pPr>
                <a:r>
                  <a:rPr lang="en-US" sz="1800" dirty="0">
                    <a:latin typeface="Calibri" panose="020F0502020204030204" pitchFamily="34" charset="0"/>
                  </a:rPr>
                  <a:t>                 </a:t>
                </a:r>
                <a:r>
                  <a:rPr lang="en-US" sz="2000" dirty="0">
                    <a:latin typeface="Calibri" panose="020F0502020204030204" pitchFamily="34" charset="0"/>
                  </a:rPr>
                  <a:t>1. </a:t>
                </a:r>
                <a:r>
                  <a:rPr lang="en-US" sz="2000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George Stokes</a:t>
                </a:r>
                <a:r>
                  <a:rPr lang="en-US" sz="2000" dirty="0">
                    <a:latin typeface="Calibri" panose="020F0502020204030204" pitchFamily="34" charset="0"/>
                  </a:rPr>
                  <a:t>: </a:t>
                </a: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No ether wind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  <a:r>
                  <a:rPr lang="en-US" sz="2000" baseline="30000" dirty="0">
                    <a:latin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</a:rPr>
                  <a:t> Earth </a:t>
                </a: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entrains</a:t>
                </a:r>
                <a:r>
                  <a:rPr lang="en-US" sz="20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</a:rPr>
                  <a:t>its surrounding </a:t>
                </a:r>
                <a:r>
                  <a:rPr lang="en-US" sz="2000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Space</a:t>
                </a:r>
                <a:r>
                  <a:rPr lang="en-US" sz="2000" dirty="0">
                    <a:latin typeface="Calibri" panose="020F0502020204030204" pitchFamily="34" charset="0"/>
                  </a:rPr>
                  <a:t> into its orbital free-fall motion</a:t>
                </a:r>
              </a:p>
              <a:p>
                <a:pPr marL="0" lvl="1" indent="0">
                  <a:spcAft>
                    <a:spcPts val="600"/>
                  </a:spcAft>
                  <a:buNone/>
                </a:pPr>
                <a:r>
                  <a:rPr lang="en-US" sz="1800" dirty="0">
                    <a:latin typeface="Calibri" panose="020F0502020204030204" pitchFamily="34" charset="0"/>
                  </a:rPr>
                  <a:t>                 </a:t>
                </a:r>
                <a:r>
                  <a:rPr lang="en-US" sz="2000" dirty="0">
                    <a:latin typeface="Calibri" panose="020F0502020204030204" pitchFamily="34" charset="0"/>
                  </a:rPr>
                  <a:t>2. </a:t>
                </a:r>
                <a:r>
                  <a:rPr lang="en-US" sz="2000" b="1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Hendrick Lorentz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  <a:r>
                  <a:rPr lang="en-US" sz="20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Lorentz ether theory (LET)</a:t>
                </a:r>
                <a:r>
                  <a:rPr lang="en-US" sz="2000" dirty="0">
                    <a:latin typeface="Calibri" panose="020F0502020204030204" pitchFamily="34" charset="0"/>
                  </a:rPr>
                  <a:t>:</a:t>
                </a:r>
                <a:r>
                  <a:rPr lang="en-US" sz="2000" baseline="30000" dirty="0">
                    <a:latin typeface="Calibri" panose="020F0502020204030204" pitchFamily="34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</a:rPr>
                  <a:t>  </a:t>
                </a:r>
                <a:r>
                  <a:rPr lang="en-US" sz="20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±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ether wind </a:t>
                </a:r>
                <a:r>
                  <a:rPr lang="en-US" sz="20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exists </a:t>
                </a:r>
                <a:r>
                  <a:rPr lang="en-US" sz="2000" dirty="0">
                    <a:latin typeface="Calibri" panose="020F0502020204030204" pitchFamily="34" charset="0"/>
                  </a:rPr>
                  <a:t>but is </a:t>
                </a:r>
                <a:r>
                  <a:rPr lang="en-US" sz="20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concealed</a:t>
                </a:r>
                <a:r>
                  <a:rPr lang="en-US" sz="2000" dirty="0">
                    <a:latin typeface="Calibri" panose="020F0502020204030204" pitchFamily="34" charset="0"/>
                  </a:rPr>
                  <a:t> by:</a:t>
                </a:r>
              </a:p>
              <a:p>
                <a:pPr marL="1211580" lvl="1" indent="0">
                  <a:spcAft>
                    <a:spcPts val="600"/>
                  </a:spcAft>
                  <a:buNone/>
                </a:pPr>
                <a:r>
                  <a:rPr lang="en-US" sz="1600" dirty="0">
                    <a:latin typeface="Calibri" panose="020F0502020204030204" pitchFamily="34" charset="0"/>
                  </a:rPr>
                  <a:t>	        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Increased light travel time </a:t>
                </a:r>
                <a:r>
                  <a:rPr lang="en-US" sz="1800" dirty="0">
                    <a:latin typeface="Calibri" panose="020F0502020204030204" pitchFamily="34" charset="0"/>
                  </a:rPr>
                  <a:t>across the 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ether</a:t>
                </a:r>
                <a:r>
                  <a:rPr lang="en-US" sz="1800" dirty="0">
                    <a:latin typeface="Calibri" panose="020F0502020204030204" pitchFamily="34" charset="0"/>
                  </a:rPr>
                  <a:t> flow (“time dilation”) </a:t>
                </a:r>
                <a:r>
                  <a:rPr lang="en-US" sz="18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compensated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</a:rPr>
                  <a:t>by </a:t>
                </a:r>
              </a:p>
              <a:p>
                <a:pPr marL="1211580" lvl="1" indent="0">
                  <a:spcAft>
                    <a:spcPts val="1200"/>
                  </a:spcAft>
                  <a:buNone/>
                </a:pPr>
                <a:r>
                  <a:rPr lang="en-US" sz="1800" dirty="0">
                    <a:latin typeface="Calibri" panose="020F0502020204030204" pitchFamily="34" charset="0"/>
                  </a:rPr>
                  <a:t>	       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P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hysical 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length contraction </a:t>
                </a:r>
                <a:r>
                  <a:rPr lang="en-US" sz="1800" dirty="0">
                    <a:latin typeface="Calibri" panose="020F0502020204030204" pitchFamily="34" charset="0"/>
                  </a:rPr>
                  <a:t>of device in direction of motion through the </a:t>
                </a:r>
                <a:r>
                  <a:rPr lang="en-US" sz="18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ether</a:t>
                </a:r>
              </a:p>
              <a:p>
                <a:pPr marL="0" indent="0" algn="ctr">
                  <a:spcBef>
                    <a:spcPts val="1800"/>
                  </a:spcBef>
                  <a:buNone/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LET</a:t>
                </a:r>
                <a:r>
                  <a:rPr lang="en-US" sz="2400" dirty="0">
                    <a:latin typeface="Calibri" panose="020F0502020204030204" pitchFamily="34" charset="0"/>
                  </a:rPr>
                  <a:t> works and produces </a:t>
                </a: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no paradoxes</a:t>
                </a:r>
                <a:r>
                  <a:rPr lang="en-US" sz="2400" dirty="0">
                    <a:latin typeface="Calibri" panose="020F0502020204030204" pitchFamily="34" charset="0"/>
                  </a:rPr>
                  <a:t>.</a:t>
                </a:r>
                <a:r>
                  <a:rPr lang="en-US" sz="2400" baseline="300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3,4  </a:t>
                </a:r>
                <a:r>
                  <a:rPr lang="en-US" sz="24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SR is an </a:t>
                </a:r>
                <a:r>
                  <a:rPr 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observer-based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corruption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of LET.</a:t>
                </a:r>
                <a:endParaRPr lang="en-US" sz="2400" baseline="30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A2D23C-DF40-A93D-19DE-006DD79A04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348994"/>
                <a:ext cx="12192000" cy="4397142"/>
              </a:xfrm>
              <a:blipFill>
                <a:blip r:embed="rId2"/>
                <a:stretch>
                  <a:fillRect t="-1108" b="-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749AC0D-4177-72B5-134D-0FFFCD063B6B}"/>
              </a:ext>
            </a:extLst>
          </p:cNvPr>
          <p:cNvSpPr txBox="1"/>
          <p:nvPr/>
        </p:nvSpPr>
        <p:spPr>
          <a:xfrm>
            <a:off x="1371600" y="5867400"/>
            <a:ext cx="10062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algn="just" fontAlgn="base"/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Stokes, G. On the Aberration of Light.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Philos. Mag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27, 9-15 (1845) </a:t>
            </a:r>
          </a:p>
          <a:p>
            <a:pPr marL="274320" indent="-274320" algn="just" fontAlgn="base"/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Lorentz, H.A.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Attempt of a Theory of Electrical and Optical Phenomena in Moving Bodies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J. Brill, Leiden (1895)</a:t>
            </a:r>
          </a:p>
          <a:p>
            <a:pPr marL="274320" indent="-274320" algn="just" fontAlgn="base"/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Builder, G. Ether and Relativity.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Aust. J. Phys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11, 279-297 (1958)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10.1071/PH580279</a:t>
            </a:r>
            <a:r>
              <a:rPr lang="en-US" sz="1200" b="0" i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4320" indent="-274320" algn="just" fontAlgn="base"/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Mansouri, R.,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Sexl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R.U. A Test Theory of Special Relativity: I. Simultaneity and Clock Synchronization.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Gen. Rel. </a:t>
            </a:r>
            <a:r>
              <a:rPr lang="en-US" sz="12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8, 497-513 (1977) </a:t>
            </a:r>
            <a:r>
              <a:rPr lang="en-US" sz="12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10.1007/BF00762634</a:t>
            </a:r>
            <a:endParaRPr lang="en-US" sz="1200" u="sng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19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B462-E87A-3BB0-BF83-84738272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4946"/>
            <a:ext cx="11648661" cy="1029233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Rotation Proves that </a:t>
            </a:r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Inertial/EM Medium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B0F20-42D4-88E3-D6B0-CCA6FF7F81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1668" y="1174179"/>
                <a:ext cx="11648661" cy="87457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Michelson-Gale Experiment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0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2000’x1000’ rectangular interferometer in Illinois </a:t>
                </a:r>
              </a:p>
              <a:p>
                <a:pPr marL="0" indent="0" algn="ctr">
                  <a:buNone/>
                </a:pP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Fringe shift </a:t>
                </a:r>
                <a14:m>
                  <m:oMath xmlns:m="http://schemas.openxmlformats.org/officeDocument/2006/math">
                    <m:r>
                      <a:rPr lang="en-US" sz="2000" b="1" i="1" baseline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Light </a:t>
                </a:r>
                <a:r>
                  <a:rPr lang="en-US" sz="20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propagates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a </a:t>
                </a: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medium</a:t>
                </a:r>
                <a:r>
                  <a:rPr lang="en-US" sz="20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that is </a:t>
                </a: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not rotating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Earth (Sun-star irrotational).</a:t>
                </a:r>
                <a:endParaRPr lang="en-US" sz="2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B0F20-42D4-88E3-D6B0-CCA6FF7F81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668" y="1174179"/>
                <a:ext cx="11648661" cy="874577"/>
              </a:xfrm>
              <a:blipFill>
                <a:blip r:embed="rId2"/>
                <a:stretch>
                  <a:fillRect t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751402-6401-941F-183E-E68EE507E226}"/>
              </a:ext>
            </a:extLst>
          </p:cNvPr>
          <p:cNvSpPr txBox="1"/>
          <p:nvPr/>
        </p:nvSpPr>
        <p:spPr>
          <a:xfrm>
            <a:off x="1869041" y="6534764"/>
            <a:ext cx="8453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algn="just" fontAlgn="base"/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Michelson, A., Gale, H. The Effect of the Earth’s Rotation on the Velocity of Light, Part II. </a:t>
            </a:r>
            <a:r>
              <a:rPr lang="en-US" sz="12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Astrophy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61, 140 (1925) </a:t>
            </a:r>
            <a:r>
              <a:rPr lang="en-US" sz="12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10.1086/142879</a:t>
            </a:r>
            <a:endParaRPr lang="en-US" sz="1200" u="sng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diagram of earth's rotation&#10;&#10;Description automatically generated">
            <a:extLst>
              <a:ext uri="{FF2B5EF4-FFF2-40B4-BE49-F238E27FC236}">
                <a16:creationId xmlns:a16="http://schemas.microsoft.com/office/drawing/2014/main" id="{5531AA19-5A3D-DD3C-CEE9-84F04F84F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40442"/>
            <a:ext cx="5044440" cy="3063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159AB-C345-FC5B-FB82-C724B4B4A14C}"/>
              </a:ext>
            </a:extLst>
          </p:cNvPr>
          <p:cNvSpPr txBox="1"/>
          <p:nvPr/>
        </p:nvSpPr>
        <p:spPr>
          <a:xfrm>
            <a:off x="880116" y="5165158"/>
            <a:ext cx="104317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Sagnac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effect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laser gyroscopes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Rotation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inertially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electromagnetically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“absolute”, physical, real, </a:t>
            </a: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GENERAL RELATIVITY; NO RELATIVITY ANYWHERE!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68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151" y="235795"/>
            <a:ext cx="11656613" cy="915238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Gravitational Flow’s Velocity?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A1079B73-BA35-22C5-C570-679EC8D0F7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5357" y="1909383"/>
                <a:ext cx="10744200" cy="797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2075" tIns="46038" rIns="92075" bIns="46038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000" baseline="0">
                    <a:solidFill>
                      <a:schemeClr val="accent4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800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800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800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sSub>
                                    <m:sSubPr>
                                      <m:ctrlPr>
                                        <a:rPr lang="en-US" sz="28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8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8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8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sSub>
                            <m:sSubPr>
                              <m:ctrlP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 </m:t>
                          </m:r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  <m:sSub>
                            <m:sSubPr>
                              <m:ctrlP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800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kern="0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A1079B73-BA35-22C5-C570-679EC8D0F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57" y="1909383"/>
                <a:ext cx="10744200" cy="797074"/>
              </a:xfrm>
              <a:prstGeom prst="rect">
                <a:avLst/>
              </a:prstGeom>
              <a:blipFill>
                <a:blip r:embed="rId2"/>
                <a:stretch>
                  <a:fillRect t="-6107" b="-2061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D9827D-C185-B1D0-3318-FF00D7DE46A2}"/>
                  </a:ext>
                </a:extLst>
              </p:cNvPr>
              <p:cNvSpPr txBox="1"/>
              <p:nvPr/>
            </p:nvSpPr>
            <p:spPr>
              <a:xfrm>
                <a:off x="114910" y="3851521"/>
                <a:ext cx="11962175" cy="202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spcAft>
                    <a:spcPts val="3000"/>
                  </a:spcAft>
                  <a:buClr>
                    <a:srgbClr val="FFCC66"/>
                  </a:buClr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kern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kern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1" i="1" kern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sz="2800" b="0" i="1" kern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Newton’s escape velocity </a:t>
                </a:r>
                <a:r>
                  <a:rPr lang="en-US" sz="2800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2800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11.2</a:t>
                </a:r>
                <a:r>
                  <a:rPr lang="en-US" sz="2800" b="1" i="1" kern="0" dirty="0">
                    <a:solidFill>
                      <a:schemeClr val="tx2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km</a:t>
                </a:r>
                <a:r>
                  <a:rPr lang="en-US" sz="2800" b="1" kern="0" dirty="0">
                    <a:solidFill>
                      <a:schemeClr val="tx2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sz="2800" b="1" i="1" kern="0" dirty="0">
                    <a:solidFill>
                      <a:schemeClr val="tx2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sz="2800" b="1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 Earth’s surface.</a:t>
                </a:r>
              </a:p>
              <a:p>
                <a:pPr algn="ctr">
                  <a:spcAft>
                    <a:spcPts val="3000"/>
                  </a:spcAft>
                  <a:buClr>
                    <a:srgbClr val="FFCC66"/>
                  </a:buClr>
                  <a:buSzPct val="80000"/>
                  <a:defRPr/>
                </a:pPr>
                <a:r>
                  <a:rPr lang="en-US" sz="2400" b="1" kern="1200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FACT</a:t>
                </a:r>
                <a:r>
                  <a:rPr lang="en-US" sz="24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Atomic clocks on Earth’s surface </a:t>
                </a:r>
                <a:r>
                  <a:rPr lang="en-US" sz="2400" kern="1200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slow</a:t>
                </a:r>
                <a:r>
                  <a:rPr lang="en-US" sz="24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>
                    <a:solidFill>
                      <a:srgbClr val="FFCC66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 if </a:t>
                </a:r>
                <a:r>
                  <a:rPr lang="en-US" sz="24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they are moving at </a:t>
                </a:r>
                <a:r>
                  <a:rPr lang="en-US" sz="2400" b="1" kern="1200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11.2</a:t>
                </a:r>
                <a:r>
                  <a:rPr lang="en-US" sz="2400" b="1" i="1" kern="1200" dirty="0">
                    <a:solidFill>
                      <a:schemeClr val="tx2"/>
                    </a:solidFill>
                    <a:effectLst/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km</a:t>
                </a:r>
                <a:r>
                  <a:rPr lang="en-US" sz="2400" b="1" kern="1200" dirty="0">
                    <a:solidFill>
                      <a:schemeClr val="tx2"/>
                    </a:solidFill>
                    <a:effectLst/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sz="2400" b="1" i="1" kern="1200" dirty="0">
                    <a:solidFill>
                      <a:schemeClr val="tx2"/>
                    </a:solidFill>
                    <a:effectLst/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2400" b="1" i="1" kern="1200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through </a:t>
                </a:r>
                <a:r>
                  <a:rPr lang="en-US" sz="2400" b="1" kern="1200" dirty="0">
                    <a:solidFill>
                      <a:schemeClr val="accent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sz="24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algn="ctr" fontAlgn="base">
                  <a:spcAft>
                    <a:spcPts val="2400"/>
                  </a:spcAft>
                  <a:buClr>
                    <a:srgbClr val="FFCC66"/>
                  </a:buClr>
                  <a:buSzPct val="80000"/>
                  <a:defRPr/>
                </a:pPr>
                <a:r>
                  <a:rPr lang="en-US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Perfectly </a:t>
                </a:r>
                <a:r>
                  <a:rPr lang="en-US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models</a:t>
                </a:r>
                <a:r>
                  <a:rPr lang="en-US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kern="0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explains</a:t>
                </a:r>
                <a:r>
                  <a:rPr lang="en-US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:r>
                  <a:rPr lang="en-US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electromagnetic</a:t>
                </a:r>
                <a:r>
                  <a:rPr lang="en-US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(“relativistic”) aspects of gravity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D9827D-C185-B1D0-3318-FF00D7DE4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10" y="3851521"/>
                <a:ext cx="11962175" cy="2021387"/>
              </a:xfrm>
              <a:prstGeom prst="rect">
                <a:avLst/>
              </a:prstGeom>
              <a:blipFill>
                <a:blip r:embed="rId3"/>
                <a:stretch>
                  <a:fillRect t="-3625" b="-6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4">
                <a:extLst>
                  <a:ext uri="{FF2B5EF4-FFF2-40B4-BE49-F238E27FC236}">
                    <a16:creationId xmlns:a16="http://schemas.microsoft.com/office/drawing/2014/main" id="{F3995738-84C3-C469-B3F5-ADF3F4B0312C}"/>
                  </a:ext>
                </a:extLst>
              </p:cNvPr>
              <p:cNvSpPr txBox="1"/>
              <p:nvPr/>
            </p:nvSpPr>
            <p:spPr bwMode="auto">
              <a:xfrm>
                <a:off x="3276600" y="2898588"/>
                <a:ext cx="5334000" cy="73587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1" i="1" baseline="-250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𝑮𝑴</m:t>
                          </m:r>
                          <m: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rad>
                    </m:oMath>
                  </m:oMathPara>
                </a14:m>
                <a:endParaRPr lang="en-US" sz="2800" b="1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8" name="Object 4">
                <a:extLst>
                  <a:ext uri="{FF2B5EF4-FFF2-40B4-BE49-F238E27FC236}">
                    <a16:creationId xmlns:a16="http://schemas.microsoft.com/office/drawing/2014/main" id="{F3995738-84C3-C469-B3F5-ADF3F4B0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6600" y="2898588"/>
                <a:ext cx="5334000" cy="7358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E548CD9-7F72-F5EF-3090-5B2CEB82A04C}"/>
              </a:ext>
            </a:extLst>
          </p:cNvPr>
          <p:cNvSpPr txBox="1"/>
          <p:nvPr/>
        </p:nvSpPr>
        <p:spPr>
          <a:xfrm>
            <a:off x="2286000" y="6345206"/>
            <a:ext cx="8004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800"/>
              </a:spcAft>
              <a:buClr>
                <a:srgbClr val="FFCC66"/>
              </a:buClr>
            </a:pPr>
            <a:r>
              <a:rPr lang="en-US" sz="1200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Lindner H.H. Beyond Newton and Einstein to flowing space,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Essays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25(4),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500-509 (2012) </a:t>
            </a:r>
            <a:r>
              <a:rPr lang="en-US" sz="12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10.4006/0836-1398-25.4.500</a:t>
            </a:r>
            <a:endParaRPr lang="en-US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7C6968-391B-2A4E-94F9-C4C1CC9E457B}"/>
                  </a:ext>
                </a:extLst>
              </p:cNvPr>
              <p:cNvSpPr txBox="1"/>
              <p:nvPr/>
            </p:nvSpPr>
            <p:spPr>
              <a:xfrm>
                <a:off x="880604" y="1259551"/>
                <a:ext cx="10430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Work needed to move a test mass,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away from mass,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to infinite distance: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7C6968-391B-2A4E-94F9-C4C1CC9E4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04" y="1259551"/>
                <a:ext cx="10430788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7545" y="209617"/>
            <a:ext cx="11704319" cy="11430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Velocity in </a:t>
            </a:r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shifts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Atomic Spectra!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253" name="Object 5"/>
              <p:cNvSpPr txBox="1"/>
              <p:nvPr/>
            </p:nvSpPr>
            <p:spPr bwMode="auto">
              <a:xfrm>
                <a:off x="1943100" y="2940111"/>
                <a:ext cx="8305800" cy="602066"/>
              </a:xfrm>
              <a:prstGeom prst="rect">
                <a:avLst/>
              </a:prstGeom>
              <a:noFill/>
            </p:spPr>
            <p:txBody>
              <a:bodyPr>
                <a:normAutofit fontScale="62500" lnSpcReduction="20000"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Gravitational</a:t>
                </a:r>
                <a:r>
                  <a:rPr lang="en-US" sz="4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red</a:t>
                </a:r>
                <a:r>
                  <a:rPr lang="en-US" sz="4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shift</a:t>
                </a:r>
                <a:r>
                  <a:rPr lang="en-US" sz="44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4400" i="1" dirty="0" err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𝜐</m:t>
                    </m:r>
                    <m:r>
                      <a:rPr lang="en-US" sz="4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𝜐</m:t>
                    </m:r>
                    <m:r>
                      <a:rPr lang="en-US" sz="4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rad>
                      <m:radPr>
                        <m:degHide m:val="on"/>
                        <m:ctrlPr>
                          <a:rPr lang="en-US" sz="4400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4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  <m:r>
                          <a:rPr lang="en-US" sz="4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44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en-US" sz="4400" i="1" dirty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 dirty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4400" i="1" dirty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4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81253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3100" y="2940111"/>
                <a:ext cx="8305800" cy="602066"/>
              </a:xfrm>
              <a:prstGeom prst="rect">
                <a:avLst/>
              </a:prstGeom>
              <a:blipFill>
                <a:blip r:embed="rId2"/>
                <a:stretch>
                  <a:fillRect l="-1542" t="-1313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257" name="Object 9"/>
              <p:cNvSpPr txBox="1"/>
              <p:nvPr/>
            </p:nvSpPr>
            <p:spPr bwMode="auto">
              <a:xfrm>
                <a:off x="2628900" y="1451388"/>
                <a:ext cx="6705600" cy="602066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Lorentz </a:t>
                </a:r>
                <a:r>
                  <a:rPr lang="en-US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velocity</a:t>
                </a:r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red</a:t>
                </a:r>
                <a:r>
                  <a:rPr lang="en-US" sz="2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shift: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𝜐</m:t>
                    </m:r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𝜐</m:t>
                    </m:r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81257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900" y="1451388"/>
                <a:ext cx="6705600" cy="602066"/>
              </a:xfrm>
              <a:prstGeom prst="rect">
                <a:avLst/>
              </a:prstGeom>
              <a:blipFill>
                <a:blip r:embed="rId3"/>
                <a:stretch>
                  <a:fillRect l="-1364" t="-202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258" name="Text Box 10"/>
              <p:cNvSpPr txBox="1">
                <a:spLocks noChangeArrowheads="1"/>
              </p:cNvSpPr>
              <p:nvPr/>
            </p:nvSpPr>
            <p:spPr bwMode="auto">
              <a:xfrm>
                <a:off x="2628900" y="2182847"/>
                <a:ext cx="67056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Flowing Space 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gravity: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𝐺𝑀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therefore</a:t>
                </a:r>
              </a:p>
            </p:txBody>
          </p:sp>
        </mc:Choice>
        <mc:Fallback xmlns="">
          <p:sp>
            <p:nvSpPr>
              <p:cNvPr id="18125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900" y="2182847"/>
                <a:ext cx="6705600" cy="461665"/>
              </a:xfrm>
              <a:prstGeom prst="rect">
                <a:avLst/>
              </a:prstGeom>
              <a:blipFill>
                <a:blip r:embed="rId4"/>
                <a:stretch>
                  <a:fillRect l="-1364" t="-10526" b="-2894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260" name="Text Box 12"/>
          <p:cNvSpPr txBox="1">
            <a:spLocks noChangeArrowheads="1"/>
          </p:cNvSpPr>
          <p:nvPr/>
        </p:nvSpPr>
        <p:spPr bwMode="auto">
          <a:xfrm>
            <a:off x="591376" y="3825505"/>
            <a:ext cx="10996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Atomic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shift/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clock slowing has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physical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Velocity in EM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2">
                <a:extLst>
                  <a:ext uri="{FF2B5EF4-FFF2-40B4-BE49-F238E27FC236}">
                    <a16:creationId xmlns:a16="http://schemas.microsoft.com/office/drawing/2014/main" id="{6B1CDCD3-84B2-F3F7-BE15-822CCCC2DE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947" y="4691031"/>
                <a:ext cx="12052189" cy="1508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b="0" i="1" baseline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b="1" kern="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Expanded</a:t>
                </a:r>
                <a:r>
                  <a:rPr lang="en-US" kern="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Principle of Equivalence of </a:t>
                </a:r>
                <a:r>
                  <a:rPr lang="en-US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Inertial </a:t>
                </a:r>
                <a:r>
                  <a:rPr lang="en-US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Gravitational </a:t>
                </a:r>
              </a:p>
              <a:p>
                <a:pPr algn="ctr" fontAlgn="base">
                  <a:spcBef>
                    <a:spcPct val="0"/>
                  </a:spcBef>
                  <a:spcAft>
                    <a:spcPts val="1800"/>
                  </a:spcAft>
                </a:pPr>
                <a:r>
                  <a:rPr lang="en-US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Acceleration </a:t>
                </a:r>
                <a:r>
                  <a:rPr lang="en-US" b="1" u="sng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b="1" kern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Velocity</a:t>
                </a:r>
                <a:r>
                  <a:rPr lang="en-US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algn="ctr" fontAlgn="base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b="1" kern="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Simplification </a:t>
                </a:r>
                <a:r>
                  <a:rPr lang="en-US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b="1" kern="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Unification</a:t>
                </a:r>
                <a:r>
                  <a:rPr lang="en-US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b="1" kern="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Integrates</a:t>
                </a:r>
                <a:r>
                  <a:rPr lang="en-US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microcosm and macrocosm (“QM and GR”)!</a:t>
                </a:r>
                <a:endParaRPr lang="en-US" kern="0" dirty="0">
                  <a:solidFill>
                    <a:srgbClr val="DADADA">
                      <a:lumMod val="7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 Box 12">
                <a:extLst>
                  <a:ext uri="{FF2B5EF4-FFF2-40B4-BE49-F238E27FC236}">
                    <a16:creationId xmlns:a16="http://schemas.microsoft.com/office/drawing/2014/main" id="{6B1CDCD3-84B2-F3F7-BE15-822CCCC2D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947" y="4691031"/>
                <a:ext cx="12052189" cy="1508105"/>
              </a:xfrm>
              <a:prstGeom prst="rect">
                <a:avLst/>
              </a:prstGeom>
              <a:blipFill>
                <a:blip r:embed="rId5"/>
                <a:stretch>
                  <a:fillRect t="-3239" b="-850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762B91-3321-2B3F-536B-0FDAD6C5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47" y="35607"/>
            <a:ext cx="8571506" cy="716437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Dialect: Light Clock</a:t>
            </a:r>
            <a:b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Time Dilation ACTUALLY IS in Relativity (youtube.com)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FAC8F20-60D9-1FD9-CC84-BB2A3E7A46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752044"/>
            <a:ext cx="1007872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89FE-00A7-5C0A-35AA-AA9AE0681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67B66-9CC8-7A82-FFD2-99913C338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78" y="1259633"/>
            <a:ext cx="10439400" cy="5257800"/>
          </a:xfrm>
        </p:spPr>
        <p:txBody>
          <a:bodyPr/>
          <a:lstStyle/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Aristotle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the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we seek in all our inquiries…One who can give no account which includes</a:t>
            </a:r>
            <a:r>
              <a:rPr lang="en-US" sz="20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scientific knowledge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appearance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daily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revolution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belongs to the heavens, but the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reality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belongs to the Earth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Galileo Galilei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[Ptolemy’s devices]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retained by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philosophical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astronomers who…seek to investigate the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constitution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universe.</a:t>
            </a:r>
          </a:p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Isaac Newton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philosophical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disquisitions we ought to abstract from our senses and consider 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things themselves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distinct from what are only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sensible measures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  <a:tabLst>
                <a:tab pos="5486400" algn="l"/>
              </a:tabLst>
            </a:pP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Charles Darwin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recently been objected that this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[theory of evolution]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an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unsafe method of arguing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but it is a method used…by the</a:t>
            </a:r>
            <a:r>
              <a:rPr lang="en-US" sz="20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greatest</a:t>
            </a:r>
            <a:r>
              <a:rPr lang="en-US" sz="20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natural philosophers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…the belief in the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revolution of the earth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…was until lately supported by </a:t>
            </a:r>
            <a:r>
              <a:rPr lang="en-US" sz="20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hardly any direct evidence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       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951B47-0BAA-1C54-704E-29DAE17A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22" y="192833"/>
            <a:ext cx="9982200" cy="1066800"/>
          </a:xfrm>
        </p:spPr>
        <p:txBody>
          <a:bodyPr/>
          <a:lstStyle/>
          <a:p>
            <a:r>
              <a:rPr lang="en-US" sz="4000" dirty="0">
                <a:latin typeface="Calibri" pitchFamily="34" charset="0"/>
              </a:rPr>
              <a:t>Our Heritage: Natural-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4000" dirty="0">
                <a:latin typeface="Calibri" pitchFamily="34" charset="0"/>
              </a:rPr>
              <a:t> Philosophy</a:t>
            </a:r>
          </a:p>
        </p:txBody>
      </p:sp>
    </p:spTree>
    <p:extLst>
      <p:ext uri="{BB962C8B-B14F-4D97-AF65-F5344CB8AC3E}">
        <p14:creationId xmlns:p14="http://schemas.microsoft.com/office/powerpoint/2010/main" val="3208531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9C9C-781A-6B79-EDC2-28C2EB1A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E6F8BB8B-749E-EF67-5CAB-6FFE79361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1458"/>
            <a:ext cx="10515600" cy="874644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Explains 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Holes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95" name="Rectangle 3">
                <a:extLst>
                  <a:ext uri="{FF2B5EF4-FFF2-40B4-BE49-F238E27FC236}">
                    <a16:creationId xmlns:a16="http://schemas.microsoft.com/office/drawing/2014/main" id="{928F0181-0CCC-1A3F-D2B8-AADFAF5D09E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95399"/>
                <a:ext cx="11430000" cy="4876801"/>
              </a:xfrm>
            </p:spPr>
            <p:txBody>
              <a:bodyPr/>
              <a:lstStyle/>
              <a:p>
                <a:pPr marL="0" indent="0" algn="ctr">
                  <a:spcAft>
                    <a:spcPts val="1800"/>
                  </a:spcAft>
                  <a:buClr>
                    <a:schemeClr val="tx2"/>
                  </a:buClr>
                  <a:buNone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EM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flows into a mass @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EM waves cannot escape: </a:t>
                </a:r>
              </a:p>
              <a:p>
                <a:pPr marL="0" indent="0" algn="ctr">
                  <a:spcAft>
                    <a:spcPts val="1800"/>
                  </a:spcAft>
                  <a:buClr>
                    <a:schemeClr val="tx2"/>
                  </a:buClr>
                  <a:buNone/>
                </a:pPr>
                <a:r>
                  <a:rPr 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𝑒𝑠𝑐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en-US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→</a:t>
                </a:r>
                <a:r>
                  <a:rPr lang="en-US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Schwarzschild radius</a:t>
                </a:r>
                <a:r>
                  <a:rPr lang="en-US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spcBef>
                    <a:spcPts val="1200"/>
                  </a:spcBef>
                  <a:spcAft>
                    <a:spcPts val="1800"/>
                  </a:spcAft>
                  <a:buClr>
                    <a:schemeClr val="tx2"/>
                  </a:buClr>
                  <a:buNone/>
                </a:pPr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Compare to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𝐺𝑀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indent="0" algn="ctr">
                  <a:spcBef>
                    <a:spcPts val="1200"/>
                  </a:spcBef>
                  <a:spcAft>
                    <a:spcPts val="1200"/>
                  </a:spcAft>
                  <a:buClr>
                    <a:schemeClr val="tx2"/>
                  </a:buClr>
                  <a:buNone/>
                </a:pPr>
                <a:r>
                  <a:rPr lang="en-US" sz="3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 field equations </a:t>
                </a:r>
                <a:r>
                  <a:rPr lang="en-US" sz="3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unworkable</a:t>
                </a:r>
                <a:r>
                  <a:rPr lang="en-US" sz="3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; physicists use </a:t>
                </a:r>
                <a:r>
                  <a:rPr lang="en-US" sz="30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Flowing Space</a:t>
                </a:r>
                <a:r>
                  <a:rPr lang="en-US" sz="3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 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1200"/>
                  </a:spcAft>
                  <a:buClr>
                    <a:schemeClr val="tx2"/>
                  </a:buClr>
                  <a:buNone/>
                </a:pPr>
                <a:r>
                  <a:rPr lang="en-US" sz="2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Bending of light </a:t>
                </a:r>
                <a:r>
                  <a:rPr lang="en-US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a gravitational field: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𝜃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𝐺𝑀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𝑟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Light orbit radius</a:t>
                </a:r>
                <a:r>
                  <a:rPr lang="en-US" sz="2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 </m:t>
                    </m:r>
                  </m:oMath>
                </a14:m>
                <a:endPara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spcBef>
                    <a:spcPts val="2400"/>
                  </a:spcBef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Everywhere!</a:t>
                </a:r>
              </a:p>
            </p:txBody>
          </p:sp>
        </mc:Choice>
        <mc:Fallback xmlns="">
          <p:sp>
            <p:nvSpPr>
              <p:cNvPr id="84995" name="Rectangle 3">
                <a:extLst>
                  <a:ext uri="{FF2B5EF4-FFF2-40B4-BE49-F238E27FC236}">
                    <a16:creationId xmlns:a16="http://schemas.microsoft.com/office/drawing/2014/main" id="{928F0181-0CCC-1A3F-D2B8-AADFAF5D0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95399"/>
                <a:ext cx="11430000" cy="4876801"/>
              </a:xfrm>
              <a:blipFill>
                <a:blip r:embed="rId2"/>
                <a:stretch>
                  <a:fillRect t="-874" b="-2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488D8BD-24ED-A7A9-9452-15258AA72A17}"/>
              </a:ext>
            </a:extLst>
          </p:cNvPr>
          <p:cNvSpPr txBox="1"/>
          <p:nvPr/>
        </p:nvSpPr>
        <p:spPr>
          <a:xfrm>
            <a:off x="304800" y="6418042"/>
            <a:ext cx="1173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Preti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 Schwarzschild Radius Before General Relativity: Why Does Michell-Laplace Argument Provide the Correct Answer? </a:t>
            </a: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Found. Phys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39, 1046-1054 (2009) </a:t>
            </a:r>
            <a:r>
              <a:rPr lang="en-US" sz="1200" u="sng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10.1007/s10701-009-9315-8</a:t>
            </a:r>
            <a:endParaRPr lang="en-US" sz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76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20E6E-DD30-4F31-9BD6-579D302BD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E90C9CB4-5371-F8FE-422B-1DC549FF5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121158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Always been Detecting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Motion!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B53B705E-1647-5232-1BE0-C5CF802E7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9906000" cy="4876800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</a:t>
            </a:r>
          </a:p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any test mass in free-fall reveals the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 of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that location. 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Accelerometers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measure acceleration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 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ctr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shift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atomic spectra (slowing of atomic clocks) reveals their           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wrt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>
              <a:spcAft>
                <a:spcPts val="7800"/>
              </a:spcAft>
              <a:buClr>
                <a:schemeClr val="tx2"/>
              </a:buClr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RELATIVITY ANWHERE!</a:t>
            </a:r>
          </a:p>
        </p:txBody>
      </p:sp>
    </p:spTree>
    <p:extLst>
      <p:ext uri="{BB962C8B-B14F-4D97-AF65-F5344CB8AC3E}">
        <p14:creationId xmlns:p14="http://schemas.microsoft.com/office/powerpoint/2010/main" val="175614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796A-0944-5582-6B63-002AF987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88243"/>
            <a:ext cx="7772400" cy="673757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Dialect: Matter and Light moving in </a:t>
            </a:r>
            <a:r>
              <a:rPr lang="en-US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  <a:br>
              <a:rPr lang="en-US" sz="2400" dirty="0">
                <a:solidFill>
                  <a:schemeClr val="accent1"/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River Model of General Relativity (youtube.com)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16B1E23-A071-683D-C80B-66C3301C9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080" y="762000"/>
            <a:ext cx="1040384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1295400" y="5794651"/>
                <a:ext cx="9906000" cy="765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atomic clock of a GPS satellite is subjected to a </a:t>
                </a:r>
                <a14:m>
                  <m:oMath xmlns:m="http://schemas.openxmlformats.org/officeDocument/2006/math"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5.5 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13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Spatial inflow </a:t>
                </a:r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so runs faster than the Earth surface clock (</a:t>
                </a:r>
                <a14:m>
                  <m:oMath xmlns:m="http://schemas.openxmlformats.org/officeDocument/2006/math"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11.2 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 Satellite’s clock also slowed by its </a:t>
                </a:r>
                <a14:m>
                  <m:oMath xmlns:m="http://schemas.openxmlformats.org/officeDocument/2006/math"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3.9 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13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tangential</a:t>
                </a:r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orbital velocity in the Earth-entrained flow-field.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Resultant Spatial speed is </a:t>
                </a:r>
                <a14:m>
                  <m:oMath xmlns:m="http://schemas.openxmlformats.org/officeDocument/2006/math">
                    <m:r>
                      <a:rPr lang="en-US" sz="13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13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3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13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sz="13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3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en-US" sz="1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correct GPS atomic clock slowing. </a:t>
                </a: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794651"/>
                <a:ext cx="9906000" cy="765018"/>
              </a:xfrm>
              <a:prstGeom prst="rect">
                <a:avLst/>
              </a:prstGeom>
              <a:blipFill>
                <a:blip r:embed="rId2"/>
                <a:stretch>
                  <a:fillRect l="-123" t="-1600" r="-55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90" descr="Diagram&#10;&#10;Description automatically generated">
            <a:extLst>
              <a:ext uri="{FF2B5EF4-FFF2-40B4-BE49-F238E27FC236}">
                <a16:creationId xmlns:a16="http://schemas.microsoft.com/office/drawing/2014/main" id="{BB27EC86-5FA2-D182-2E25-5520A00C3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56" y="201256"/>
            <a:ext cx="5047488" cy="5207508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B66F74F-51C6-A09A-6D4B-5DF746B19C89}"/>
              </a:ext>
            </a:extLst>
          </p:cNvPr>
          <p:cNvCxnSpPr/>
          <p:nvPr/>
        </p:nvCxnSpPr>
        <p:spPr bwMode="auto">
          <a:xfrm flipH="1">
            <a:off x="327790" y="2825126"/>
            <a:ext cx="302895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6FCCAC3E-B689-E34D-67D6-767F32455C52}"/>
              </a:ext>
            </a:extLst>
          </p:cNvPr>
          <p:cNvSpPr txBox="1"/>
          <p:nvPr/>
        </p:nvSpPr>
        <p:spPr>
          <a:xfrm>
            <a:off x="172058" y="5219701"/>
            <a:ext cx="11864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 and its </a:t>
            </a: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entrained (co-moving) sink-flow field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moving through Sun’s </a:t>
            </a: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entrained flow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0F0357-4FA8-366D-A2A7-9CDF40AA891C}"/>
                  </a:ext>
                </a:extLst>
              </p:cNvPr>
              <p:cNvSpPr txBox="1"/>
              <p:nvPr/>
            </p:nvSpPr>
            <p:spPr>
              <a:xfrm>
                <a:off x="5508171" y="644979"/>
                <a:ext cx="1045029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6.7</m:t>
                    </m:r>
                  </m:oMath>
                </a14:m>
                <a:r>
                  <a:rPr lang="en-US" sz="1100" dirty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en-US" sz="1100" i="1" dirty="0">
                    <a:solidFill>
                      <a:srgbClr val="000000"/>
                    </a:solidFill>
                    <a:latin typeface="Times New Roman" pitchFamily="18" charset="0"/>
                  </a:rPr>
                  <a:t>km/s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0F0357-4FA8-366D-A2A7-9CDF40AA8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71" y="644979"/>
                <a:ext cx="1045029" cy="169277"/>
              </a:xfrm>
              <a:prstGeom prst="rect">
                <a:avLst/>
              </a:prstGeom>
              <a:blipFill>
                <a:blip r:embed="rId5"/>
                <a:stretch>
                  <a:fillRect l="-4678" t="-2857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15073C-D97D-77A5-4081-CBC8FD96A746}"/>
              </a:ext>
            </a:extLst>
          </p:cNvPr>
          <p:cNvCxnSpPr/>
          <p:nvPr/>
        </p:nvCxnSpPr>
        <p:spPr bwMode="auto">
          <a:xfrm flipH="1">
            <a:off x="8733643" y="2805010"/>
            <a:ext cx="302895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9C18CE-1D9C-CE22-DCD3-B03A8F0A758C}"/>
                  </a:ext>
                </a:extLst>
              </p:cNvPr>
              <p:cNvSpPr txBox="1"/>
              <p:nvPr/>
            </p:nvSpPr>
            <p:spPr>
              <a:xfrm>
                <a:off x="557242" y="2435678"/>
                <a:ext cx="2695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𝒌𝒎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Orbital Motion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9C18CE-1D9C-CE22-DCD3-B03A8F0A7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42" y="2435678"/>
                <a:ext cx="2695033" cy="400110"/>
              </a:xfrm>
              <a:prstGeom prst="rect">
                <a:avLst/>
              </a:prstGeom>
              <a:blipFill>
                <a:blip r:embed="rId6"/>
                <a:stretch>
                  <a:fillRect t="-9231" r="-1580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361AD5-F92D-C897-1450-9834C089351D}"/>
                  </a:ext>
                </a:extLst>
              </p:cNvPr>
              <p:cNvSpPr txBox="1"/>
              <p:nvPr/>
            </p:nvSpPr>
            <p:spPr>
              <a:xfrm>
                <a:off x="9066724" y="2412082"/>
                <a:ext cx="2695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𝒌𝒎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Orbital Motion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361AD5-F92D-C897-1450-9834C0893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724" y="2412082"/>
                <a:ext cx="2695033" cy="400110"/>
              </a:xfrm>
              <a:prstGeom prst="rect">
                <a:avLst/>
              </a:prstGeom>
              <a:blipFill>
                <a:blip r:embed="rId7"/>
                <a:stretch>
                  <a:fillRect t="-9231" r="-1810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D84B146-697B-B3AE-F082-2C4A9D606C57}"/>
              </a:ext>
            </a:extLst>
          </p:cNvPr>
          <p:cNvSpPr txBox="1"/>
          <p:nvPr/>
        </p:nvSpPr>
        <p:spPr>
          <a:xfrm>
            <a:off x="8077200" y="252050"/>
            <a:ext cx="3787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GPS atomic clocks slowed by their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Earth’s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entrained inflowing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 </a:t>
            </a:r>
          </a:p>
          <a:p>
            <a:pPr algn="ctr">
              <a:buNone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Su, C-C. A local-ether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entrainment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of propagation of electromagnetic wave, Eur. Phys. J. C, 2001, v.21, 701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45404-AF3B-CD49-8369-EBC611E8605D}"/>
              </a:ext>
            </a:extLst>
          </p:cNvPr>
          <p:cNvSpPr txBox="1"/>
          <p:nvPr/>
        </p:nvSpPr>
        <p:spPr>
          <a:xfrm>
            <a:off x="154700" y="252050"/>
            <a:ext cx="43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Positioning System </a:t>
            </a:r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(GPS) works by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Relativity Here!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E3E4E0-98B1-220A-5F36-5019C134C968}"/>
              </a:ext>
            </a:extLst>
          </p:cNvPr>
          <p:cNvSpPr txBox="1"/>
          <p:nvPr/>
        </p:nvSpPr>
        <p:spPr>
          <a:xfrm>
            <a:off x="3814082" y="3198169"/>
            <a:ext cx="4580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 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BB27EC86-5FA2-D182-2E25-5520A00C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292" y="304800"/>
            <a:ext cx="4208308" cy="4242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03013-1A90-6192-9BC0-A6E7602FEEB0}"/>
              </a:ext>
            </a:extLst>
          </p:cNvPr>
          <p:cNvSpPr txBox="1"/>
          <p:nvPr/>
        </p:nvSpPr>
        <p:spPr>
          <a:xfrm>
            <a:off x="1036864" y="4800600"/>
            <a:ext cx="10134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p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redictions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not found in GR</a:t>
            </a:r>
          </a:p>
          <a:p>
            <a:pPr marL="182880" marR="0" lvl="0" indent="-182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Anisotropic light propagation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Light will rise/fall in gravitational field at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±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2880" marR="0" lvl="0" indent="-182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Anisotropic atomic clock slowing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Clocks rising against the flow will have higher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velocities and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slower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clocks falling with the flow will have lower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velocities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faster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 atomic clock falling from rest at infinity will remain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 in Space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fastest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373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ath problem&#10;&#10;Description automatically generated">
            <a:extLst>
              <a:ext uri="{FF2B5EF4-FFF2-40B4-BE49-F238E27FC236}">
                <a16:creationId xmlns:a16="http://schemas.microsoft.com/office/drawing/2014/main" id="{E895FAC6-51A0-2D9B-A8E5-418448CA3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9888"/>
            <a:ext cx="4959536" cy="6418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AE8D1-AD7F-2EA9-9783-1BCFF15F48EE}"/>
              </a:ext>
            </a:extLst>
          </p:cNvPr>
          <p:cNvSpPr txBox="1"/>
          <p:nvPr/>
        </p:nvSpPr>
        <p:spPr>
          <a:xfrm>
            <a:off x="135195" y="3296300"/>
            <a:ext cx="3446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Yes: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≈2.4mm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(within known margin of error)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Similar result for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VLBI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(Very Long Baseline Interferometry)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D2802-FCC4-BAF0-78AD-BFC398F1DC22}"/>
              </a:ext>
            </a:extLst>
          </p:cNvPr>
          <p:cNvSpPr txBox="1"/>
          <p:nvPr/>
        </p:nvSpPr>
        <p:spPr>
          <a:xfrm>
            <a:off x="8693336" y="2942357"/>
            <a:ext cx="3389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reproduced the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Shapiro Time Delay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67EF8-16AA-93C5-A9E8-6F9F7EAACE20}"/>
              </a:ext>
            </a:extLst>
          </p:cNvPr>
          <p:cNvSpPr txBox="1"/>
          <p:nvPr/>
        </p:nvSpPr>
        <p:spPr>
          <a:xfrm>
            <a:off x="356335" y="1219200"/>
            <a:ext cx="2894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Q: Wouldn’t a radially inflowing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create an 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overhead—horizon   anisotropy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GPS signal paths?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1AEF9-4085-9225-C534-A7980A56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85814057-F727-E8B4-7A08-FF0B1130E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61256"/>
            <a:ext cx="12039600" cy="114300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Reproduces GR’s Successes—More Simply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8D36EA5F-1088-C11E-2E68-75F31AE01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1486157"/>
            <a:ext cx="11049000" cy="511058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Painlevé, P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 [Classical Mechanics and the Theory of Relativity], 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C. R. Acad. Sci. 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173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677-680 (1921)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Gullstrand, A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[General solution of the static body problem in Einstein’s gravitation theory]. </a:t>
            </a:r>
            <a:r>
              <a:rPr lang="en-US" sz="1400" i="1" dirty="0" err="1">
                <a:latin typeface="+mj-lt"/>
                <a:ea typeface="Times New Roman" panose="02020603050405020304" pitchFamily="18" charset="0"/>
              </a:rPr>
              <a:t>Astronomi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+mj-lt"/>
                <a:ea typeface="Times New Roman" panose="02020603050405020304" pitchFamily="18" charset="0"/>
              </a:rPr>
              <a:t>och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+mj-lt"/>
                <a:ea typeface="Times New Roman" panose="02020603050405020304" pitchFamily="18" charset="0"/>
              </a:rPr>
              <a:t>Fysik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16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(8), 1-15 (1922)</a:t>
            </a:r>
            <a:endParaRPr lang="en-US" sz="1400" dirty="0">
              <a:latin typeface="+mj-lt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Ives, H.E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Behavior of an Interferometer in a Gravitational field, 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J. Opt. Soc. Am.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29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183-187 (1939) </a:t>
            </a:r>
            <a:r>
              <a:rPr lang="en-US" sz="1400" u="sng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10.1364/JOSA.29.000183</a:t>
            </a:r>
            <a:endParaRPr lang="en-US" sz="1400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Ives, H.E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The Behavior of an Interferometer in a Gravitational Field. II. 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J. Opt. Soc. Am.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38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413-416 (1947) </a:t>
            </a:r>
            <a:r>
              <a:rPr lang="en-US" sz="1400" u="sng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10.1364/JOSA.38.000413</a:t>
            </a:r>
            <a:endParaRPr lang="en-US" sz="1400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Kirkwood, R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The Physical Basis of Gravitation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. Phys. Rev.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92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1557-1562 (1953) </a:t>
            </a:r>
            <a:r>
              <a:rPr lang="en-US" sz="1400" u="sng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10.1103/PhysRev.92.1557</a:t>
            </a:r>
            <a:endParaRPr lang="en-US" sz="1400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Kirkwood, R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Gravitational field equations. 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Phys. Rev.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95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1051-1056 (1954) </a:t>
            </a:r>
            <a:r>
              <a:rPr lang="en-US" sz="1400" u="sng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10.1103/PhysRev.95.1051</a:t>
            </a:r>
            <a:endParaRPr lang="en-US" sz="1400" u="sng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</a:rPr>
              <a:t>Kirkwood, R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. The physics of a metric space with a time variable. 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Int J </a:t>
            </a:r>
            <a:r>
              <a:rPr lang="en-US" sz="1400" i="1" dirty="0" err="1">
                <a:latin typeface="+mj-lt"/>
                <a:ea typeface="Times New Roman" panose="02020603050405020304" pitchFamily="18" charset="0"/>
              </a:rPr>
              <a:t>Theor</a:t>
            </a:r>
            <a:r>
              <a:rPr lang="en-US" sz="1400" i="1" dirty="0">
                <a:latin typeface="+mj-lt"/>
                <a:ea typeface="Times New Roman" panose="02020603050405020304" pitchFamily="18" charset="0"/>
              </a:rPr>
              <a:t> Phys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latin typeface="+mj-lt"/>
                <a:ea typeface="Times New Roman" panose="02020603050405020304" pitchFamily="18" charset="0"/>
              </a:rPr>
              <a:t>7</a:t>
            </a:r>
            <a:r>
              <a:rPr lang="en-US" sz="1400" dirty="0">
                <a:latin typeface="+mj-lt"/>
                <a:ea typeface="Times New Roman" panose="02020603050405020304" pitchFamily="18" charset="0"/>
              </a:rPr>
              <a:t>, 391–414 (1973) 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10.1007/BF00713242</a:t>
            </a:r>
            <a:endParaRPr lang="en-US" sz="1400" dirty="0">
              <a:solidFill>
                <a:schemeClr val="accent1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Martin, T</a:t>
            </a:r>
            <a:r>
              <a:rPr lang="en-US" sz="1400" dirty="0">
                <a:latin typeface="+mj-lt"/>
                <a:cs typeface="Times New Roman" pitchFamily="18" charset="0"/>
              </a:rPr>
              <a:t>. On the Motion of Free Material Test Particles in Arbitrary Spatial Flows (1999) </a:t>
            </a:r>
            <a:r>
              <a:rPr lang="en-US" sz="1400" dirty="0">
                <a:solidFill>
                  <a:schemeClr val="accent1"/>
                </a:solidFill>
                <a:latin typeface="+mj-lt"/>
                <a:cs typeface="Times New Roman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gr-qc/9807006</a:t>
            </a:r>
            <a:endParaRPr lang="en-US" sz="1400" dirty="0">
              <a:solidFill>
                <a:schemeClr val="accent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Martin, T</a:t>
            </a:r>
            <a:r>
              <a:rPr lang="en-US" sz="1400" dirty="0">
                <a:latin typeface="+mj-lt"/>
                <a:cs typeface="Times New Roman" pitchFamily="18" charset="0"/>
              </a:rPr>
              <a:t>. General Relativity and Spatial Flows: I. Absolute Relativistic Dynamics (2000) </a:t>
            </a:r>
            <a:r>
              <a:rPr lang="en-US" sz="1400" dirty="0">
                <a:solidFill>
                  <a:schemeClr val="accent1"/>
                </a:solidFill>
                <a:latin typeface="+mj-lt"/>
                <a:cs typeface="Times New Roman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gr-qc/0006029</a:t>
            </a:r>
            <a:endParaRPr lang="en-US" sz="1400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Arial"/>
                <a:ea typeface="Calibri" panose="020F0502020204030204" pitchFamily="34" charset="0"/>
              </a:rPr>
              <a:t>Hamilton A.J.S</a:t>
            </a:r>
            <a:r>
              <a:rPr lang="en-US" sz="1400" dirty="0">
                <a:latin typeface="Arial"/>
                <a:ea typeface="Calibri" panose="020F0502020204030204" pitchFamily="34" charset="0"/>
              </a:rPr>
              <a:t>., </a:t>
            </a:r>
            <a:r>
              <a:rPr lang="en-US" sz="1400" b="1" dirty="0">
                <a:solidFill>
                  <a:schemeClr val="accent1"/>
                </a:solidFill>
                <a:latin typeface="Arial"/>
                <a:ea typeface="Calibri" panose="020F0502020204030204" pitchFamily="34" charset="0"/>
              </a:rPr>
              <a:t>Lisle, J.P</a:t>
            </a:r>
            <a:r>
              <a:rPr lang="en-US" sz="1400" dirty="0">
                <a:latin typeface="Arial"/>
                <a:ea typeface="Calibri" panose="020F0502020204030204" pitchFamily="34" charset="0"/>
              </a:rPr>
              <a:t>. The River Model of Black Holes, </a:t>
            </a:r>
            <a:r>
              <a:rPr lang="en-US" sz="1400" i="1" dirty="0">
                <a:latin typeface="Arial"/>
                <a:ea typeface="Calibri" panose="020F0502020204030204" pitchFamily="34" charset="0"/>
              </a:rPr>
              <a:t>Am. J. Phys. </a:t>
            </a:r>
            <a:r>
              <a:rPr lang="en-US" sz="1400" dirty="0">
                <a:latin typeface="Arial"/>
                <a:ea typeface="Calibri" panose="020F0502020204030204" pitchFamily="34" charset="0"/>
              </a:rPr>
              <a:t>76, 519 (2008). </a:t>
            </a:r>
            <a:r>
              <a:rPr lang="en-US" sz="1400" u="sng" dirty="0">
                <a:solidFill>
                  <a:schemeClr val="accent1"/>
                </a:solidFill>
                <a:latin typeface="Arial"/>
                <a:ea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10.1119/1.2830526</a:t>
            </a:r>
            <a:endParaRPr lang="en-US" sz="1400" dirty="0">
              <a:solidFill>
                <a:schemeClr val="accent1"/>
              </a:solidFill>
              <a:latin typeface="Arial"/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Tegmark</a:t>
            </a:r>
            <a:r>
              <a:rPr lang="en-US" sz="1400" b="1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, M</a:t>
            </a: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400" i="1" dirty="0">
                <a:effectLst/>
                <a:latin typeface="+mj-lt"/>
                <a:ea typeface="Times New Roman" panose="02020603050405020304" pitchFamily="18" charset="0"/>
              </a:rPr>
              <a:t>Seeing Black Holes</a:t>
            </a: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, dir. </a:t>
            </a:r>
            <a:r>
              <a:rPr lang="en-US" sz="1400" dirty="0" err="1">
                <a:effectLst/>
                <a:latin typeface="+mj-lt"/>
                <a:ea typeface="Times New Roman" panose="02020603050405020304" pitchFamily="18" charset="0"/>
              </a:rPr>
              <a:t>S.Cooter</a:t>
            </a: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, BBC/Science Channel (2010)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Lindner H.H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. Beyond Newton and Einstein to flowing space, </a:t>
            </a:r>
            <a:r>
              <a:rPr lang="en-US" sz="1400" i="1" dirty="0">
                <a:latin typeface="+mj-lt"/>
                <a:ea typeface="Calibri" panose="020F0502020204030204" pitchFamily="34" charset="0"/>
              </a:rPr>
              <a:t>Phys. Essays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400" b="1" dirty="0">
                <a:latin typeface="+mj-lt"/>
                <a:ea typeface="Calibri" panose="020F0502020204030204" pitchFamily="34" charset="0"/>
              </a:rPr>
              <a:t>25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(4),</a:t>
            </a:r>
            <a:r>
              <a:rPr lang="en-US" sz="14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+mj-lt"/>
                <a:ea typeface="Calibri" panose="020F0502020204030204" pitchFamily="34" charset="0"/>
              </a:rPr>
              <a:t>500-509 (2012) </a:t>
            </a:r>
            <a:r>
              <a:rPr lang="en-US" sz="1400" u="sng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10.4006/0836-1398-25.4.500</a:t>
            </a:r>
            <a:endParaRPr lang="en-US" sz="1400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  <a:p>
            <a:pPr marL="0" indent="0" algn="just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 err="1">
                <a:solidFill>
                  <a:schemeClr val="accent1"/>
                </a:solidFill>
                <a:latin typeface="Arial"/>
                <a:ea typeface="Times New Roman" panose="02020603050405020304" pitchFamily="18" charset="0"/>
              </a:rPr>
              <a:t>Braeck</a:t>
            </a:r>
            <a:r>
              <a:rPr lang="en-US" sz="1400" b="1" dirty="0">
                <a:solidFill>
                  <a:schemeClr val="accent1"/>
                </a:solidFill>
                <a:latin typeface="Arial"/>
                <a:ea typeface="Times New Roman" panose="02020603050405020304" pitchFamily="18" charset="0"/>
              </a:rPr>
              <a:t>, S</a:t>
            </a:r>
            <a:r>
              <a:rPr lang="en-US" sz="1400" dirty="0">
                <a:latin typeface="Arial"/>
                <a:ea typeface="Times New Roman" panose="02020603050405020304" pitchFamily="18" charset="0"/>
              </a:rPr>
              <a:t>., </a:t>
            </a:r>
            <a:r>
              <a:rPr lang="en-US" sz="1400" b="1" dirty="0">
                <a:solidFill>
                  <a:schemeClr val="accent1"/>
                </a:solidFill>
                <a:latin typeface="Arial"/>
                <a:ea typeface="Times New Roman" panose="02020603050405020304" pitchFamily="18" charset="0"/>
              </a:rPr>
              <a:t>Grøn, Ø</a:t>
            </a:r>
            <a:r>
              <a:rPr lang="en-US" sz="1400" dirty="0">
                <a:latin typeface="Arial"/>
                <a:ea typeface="Times New Roman" panose="02020603050405020304" pitchFamily="18" charset="0"/>
              </a:rPr>
              <a:t>.: A river model of space. </a:t>
            </a:r>
            <a:r>
              <a:rPr lang="en-US" sz="1400" i="1" dirty="0">
                <a:latin typeface="Arial"/>
                <a:ea typeface="Times New Roman" panose="02020603050405020304" pitchFamily="18" charset="0"/>
              </a:rPr>
              <a:t>Eur. Phys. J. Plus </a:t>
            </a:r>
            <a:r>
              <a:rPr lang="en-US" sz="1400" dirty="0">
                <a:latin typeface="Arial"/>
                <a:ea typeface="Times New Roman" panose="02020603050405020304" pitchFamily="18" charset="0"/>
              </a:rPr>
              <a:t>128, 24 (2013). </a:t>
            </a:r>
            <a:r>
              <a:rPr lang="en-US" sz="1400" u="sng" dirty="0">
                <a:solidFill>
                  <a:schemeClr val="accent1"/>
                </a:solidFill>
                <a:latin typeface="Arial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10.1140/</a:t>
            </a:r>
            <a:r>
              <a:rPr lang="en-US" sz="1400" u="sng" dirty="0" err="1">
                <a:solidFill>
                  <a:schemeClr val="accent1"/>
                </a:solidFill>
                <a:latin typeface="Arial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epjp</a:t>
            </a:r>
            <a:r>
              <a:rPr lang="en-US" sz="1400" u="sng" dirty="0">
                <a:solidFill>
                  <a:schemeClr val="accent1"/>
                </a:solidFill>
                <a:latin typeface="Arial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/i2013-13024-2</a:t>
            </a:r>
            <a:endParaRPr lang="en-US" sz="1400" u="sng" dirty="0">
              <a:solidFill>
                <a:schemeClr val="accent1"/>
              </a:solidFill>
              <a:latin typeface="Arial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endParaRPr lang="en-US" sz="1400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 is an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observer-contaminated corruption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D9E45B6-D4DE-9AC2-9D43-8E626D9F82A3}"/>
              </a:ext>
            </a:extLst>
          </p:cNvPr>
          <p:cNvSpPr/>
          <p:nvPr/>
        </p:nvSpPr>
        <p:spPr bwMode="auto">
          <a:xfrm>
            <a:off x="10393715" y="2678627"/>
            <a:ext cx="155448" cy="914400"/>
          </a:xfrm>
          <a:prstGeom prst="rightBrace">
            <a:avLst/>
          </a:prstGeom>
          <a:ln w="317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7F69-C51B-AF9E-5DB4-C462ACE356FA}"/>
              </a:ext>
            </a:extLst>
          </p:cNvPr>
          <p:cNvSpPr txBox="1"/>
          <p:nvPr/>
        </p:nvSpPr>
        <p:spPr>
          <a:xfrm>
            <a:off x="10471439" y="2904995"/>
            <a:ext cx="96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 Best </a:t>
            </a:r>
          </a:p>
        </p:txBody>
      </p:sp>
    </p:spTree>
    <p:extLst>
      <p:ext uri="{BB962C8B-B14F-4D97-AF65-F5344CB8AC3E}">
        <p14:creationId xmlns:p14="http://schemas.microsoft.com/office/powerpoint/2010/main" val="3838596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9CBFB-53E3-6C59-8E80-73EF6767C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A6909A64-0FDE-2597-2296-38F0423290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5637" y="1544457"/>
                <a:ext cx="12192000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None/>
                  <a:defRPr sz="24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None/>
                  <a:defRPr sz="20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" pitchFamily="2" charset="2"/>
                  <a:buNone/>
                  <a:defRPr sz="24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None/>
                  <a:defRPr sz="20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None/>
                  <a:defRPr sz="20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FFCC66"/>
                  </a:buClr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massless, frictionless </a:t>
                </a: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fluid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—the </a:t>
                </a: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medium 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gravity-inertia and electromagnetism</a:t>
                </a: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CC66"/>
                  </a:buClr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Discrete-quantized</a:t>
                </a:r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Composed of contiguous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complex</a:t>
                </a:r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“cells” at the Planck scale (?)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(10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−33</m:t>
                        </m:r>
                      </m:sup>
                    </m:sSup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FFCC66"/>
                  </a:buClr>
                </a:pPr>
                <a:r>
                  <a:rPr lang="en-US" sz="20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(Quantized </a:t>
                </a:r>
                <a:r>
                  <a:rPr lang="en-US" sz="20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 </a:t>
                </a:r>
                <a:r>
                  <a:rPr lang="en-US" sz="2000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why mathematics works!)</a:t>
                </a: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FFCC66"/>
                  </a:buClr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Length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number of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Spatial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cells </a:t>
                </a: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1800"/>
                  </a:spcAft>
                  <a:buClr>
                    <a:srgbClr val="FFCC66"/>
                  </a:buClr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Cosmic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evolution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—endless procession of </a:t>
                </a:r>
                <a:r>
                  <a:rPr lang="en-US" sz="2400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causes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sz="2400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effects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1800"/>
                  </a:spcAft>
                  <a:buClr>
                    <a:srgbClr val="FFCC66"/>
                  </a:buClr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Clock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Any highly regular physical process is a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describing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Cosmic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evolution</a:t>
                </a:r>
                <a:endParaRPr lang="en-US" sz="2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FFCC66"/>
                  </a:buClr>
                </a:pPr>
                <a:endPara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FFCC66"/>
                  </a:buClr>
                </a:pPr>
                <a:endPara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2400"/>
                  </a:spcAft>
                  <a:buClr>
                    <a:srgbClr val="FFCC66"/>
                  </a:buClr>
                </a:pPr>
                <a:endParaRPr lang="en-US" sz="200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A6909A64-0FDE-2597-2296-38F042329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5637" y="1544457"/>
                <a:ext cx="12192000" cy="52578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>
            <a:extLst>
              <a:ext uri="{FF2B5EF4-FFF2-40B4-BE49-F238E27FC236}">
                <a16:creationId xmlns:a16="http://schemas.microsoft.com/office/drawing/2014/main" id="{F38FAB83-C62C-6DB2-E743-CEB27194A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44" y="457200"/>
            <a:ext cx="10432111" cy="80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aseline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kern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 Parts And Motion</a:t>
            </a:r>
          </a:p>
        </p:txBody>
      </p:sp>
    </p:spTree>
    <p:extLst>
      <p:ext uri="{BB962C8B-B14F-4D97-AF65-F5344CB8AC3E}">
        <p14:creationId xmlns:p14="http://schemas.microsoft.com/office/powerpoint/2010/main" val="1271181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F28C0-E87C-7FF6-0A26-5CF0AC89C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1C706DC-1539-77A1-1FCE-0CD8A1930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8" y="1828800"/>
            <a:ext cx="1143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None/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 Fluid Dynamic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Electromagnetic Nature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3000"/>
              </a:spcAft>
              <a:buClr>
                <a:srgbClr val="FFCC66"/>
              </a:buClr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cells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 and around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they also conduct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electromagnetic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motions like an extremely rigid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elastic solid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(at </a:t>
            </a:r>
            <a:r>
              <a:rPr lang="en-US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 </a:t>
            </a:r>
          </a:p>
          <a:p>
            <a:pPr algn="ctr">
              <a:spcBef>
                <a:spcPts val="0"/>
              </a:spcBef>
              <a:spcAft>
                <a:spcPts val="3000"/>
              </a:spcAft>
              <a:buClr>
                <a:srgbClr val="FFCC66"/>
              </a:buClr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Subatomic particles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various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persistent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motions and alterations in/of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spcBef>
                <a:spcPts val="0"/>
              </a:spcBef>
              <a:spcAft>
                <a:spcPts val="3000"/>
              </a:spcAft>
              <a:buClr>
                <a:srgbClr val="FFCC66"/>
              </a:buClr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Compressible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Equations of flow indicat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that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fluid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cells must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deform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disappear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gravitational sink flow</a:t>
            </a:r>
          </a:p>
          <a:p>
            <a:pPr algn="ctr">
              <a:spcBef>
                <a:spcPts val="0"/>
              </a:spcBef>
              <a:spcAft>
                <a:spcPts val="3000"/>
              </a:spcAft>
              <a:buClr>
                <a:srgbClr val="FFCC66"/>
              </a:buClr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must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ascribe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Space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whatever qualities are needed to explain the phenomena.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3000"/>
              </a:spcAft>
              <a:buClr>
                <a:srgbClr val="FFCC66"/>
              </a:buClr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8DC4C30-DB5A-EA09-8303-7A4C2A9E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43" y="685800"/>
            <a:ext cx="10432111" cy="80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aseline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Cellular </a:t>
            </a:r>
            <a:r>
              <a:rPr lang="en-US" kern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kern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Theory</a:t>
            </a:r>
          </a:p>
        </p:txBody>
      </p:sp>
    </p:spTree>
    <p:extLst>
      <p:ext uri="{BB962C8B-B14F-4D97-AF65-F5344CB8AC3E}">
        <p14:creationId xmlns:p14="http://schemas.microsoft.com/office/powerpoint/2010/main" val="2956135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B4A5-8204-EFC8-BD47-1EFC8AE9B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8D68E0C5-1DAF-AECE-4BFA-720B7F7AF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08660"/>
            <a:ext cx="1112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Answer: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 Space</a:t>
            </a:r>
            <a:r>
              <a:rPr lang="en-US" sz="4000" dirty="0">
                <a:latin typeface="Calibri" pitchFamily="34" charset="0"/>
              </a:rPr>
              <a:t> is the Ground of all Being</a:t>
            </a:r>
            <a:endParaRPr lang="en-US" sz="40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0E19143-87D3-2EE2-E14F-1CD7B8C45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505339"/>
            <a:ext cx="11811000" cy="5352661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phenomena result from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alterations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and/or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motions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of/within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42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itchFamily="34" charset="0"/>
              </a:rPr>
              <a:t>Less complex entities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combine</a:t>
            </a:r>
            <a:r>
              <a:rPr lang="en-US" sz="2400" dirty="0">
                <a:latin typeface="Calibri" pitchFamily="34" charset="0"/>
              </a:rPr>
              <a:t> and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interact</a:t>
            </a:r>
            <a:r>
              <a:rPr lang="en-US" sz="2400" dirty="0">
                <a:latin typeface="Calibri" pitchFamily="34" charset="0"/>
              </a:rPr>
              <a:t> in new ways, producing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more complex </a:t>
            </a:r>
            <a:r>
              <a:rPr lang="en-US" sz="2400" dirty="0">
                <a:latin typeface="Calibri" pitchFamily="34" charset="0"/>
              </a:rPr>
              <a:t>entities: 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Astrophysicochemical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 </a:t>
            </a:r>
            <a:r>
              <a:rPr lang="en-US" sz="18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1800" dirty="0">
                <a:latin typeface="Calibri" pitchFamily="34" charset="0"/>
              </a:rPr>
              <a:t>, light, subatomic particles, atoms, chemicals, gravity  (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stars, planets, galaxies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Biological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 molecules, prokaryotes, eukaryotes, multicellular, histologic   (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RNA-DNA, bacteria, plants, animals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Neuropsychological</a:t>
            </a:r>
            <a:r>
              <a:rPr lang="en-US" sz="1800" dirty="0">
                <a:latin typeface="Calibri" pitchFamily="34" charset="0"/>
              </a:rPr>
              <a:t> –sensation, neurons, information processing, brains, emotions,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consciousness</a:t>
            </a:r>
            <a:r>
              <a:rPr lang="en-US" sz="1800" dirty="0">
                <a:latin typeface="Calibri" pitchFamily="34" charset="0"/>
              </a:rPr>
              <a:t>    (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higher animals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Linguo-Mythic</a:t>
            </a:r>
            <a:r>
              <a:rPr lang="en-US" sz="18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language</a:t>
            </a:r>
            <a:r>
              <a:rPr lang="en-US" sz="1800" dirty="0">
                <a:latin typeface="Calibri" pitchFamily="34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latin typeface="Calibri" pitchFamily="34" charset="0"/>
              </a:rPr>
              <a:t> toolmaking, culture, religion, civilization, technology    (</a:t>
            </a:r>
            <a:r>
              <a:rPr lang="en-US" sz="1800" b="1" i="1" dirty="0">
                <a:solidFill>
                  <a:schemeClr val="tx2"/>
                </a:solidFill>
                <a:latin typeface="Calibri" pitchFamily="34" charset="0"/>
              </a:rPr>
              <a:t>Homo sapiens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Linguo-Philosophical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disciplined</a:t>
            </a:r>
            <a:r>
              <a:rPr lang="en-US" sz="1800" dirty="0">
                <a:latin typeface="Calibri" pitchFamily="34" charset="0"/>
              </a:rPr>
              <a:t> linguistic information processing   (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7th cent. BC Ionia</a:t>
            </a:r>
            <a:r>
              <a:rPr lang="en-US" sz="1800" dirty="0">
                <a:latin typeface="Calibri" pitchFamily="34" charset="0"/>
              </a:rPr>
              <a:t>—</a:t>
            </a:r>
            <a:r>
              <a:rPr lang="en-US" sz="1800" b="1" dirty="0">
                <a:solidFill>
                  <a:schemeClr val="accent1"/>
                </a:solidFill>
                <a:latin typeface="Calibri" pitchFamily="34" charset="0"/>
              </a:rPr>
              <a:t>Our Potential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611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72529-2D3C-9663-2839-DD4376CD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4B826-611D-21EC-716B-4CF581CC1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600200"/>
            <a:ext cx="11201400" cy="4435542"/>
          </a:xfrm>
        </p:spPr>
        <p:txBody>
          <a:bodyPr/>
          <a:lstStyle/>
          <a:p>
            <a:pPr marL="0" indent="0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Paradigm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assumptions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theories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about a subject and 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study it</a:t>
            </a:r>
          </a:p>
          <a:p>
            <a:pPr marL="0" indent="0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 Science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and reasoning 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paradigm</a:t>
            </a:r>
          </a:p>
          <a:p>
            <a:pPr marL="0" indent="0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inadequate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Anomalies accumulate; scientists recategorize or ignore them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Defective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paradigms 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persist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until replaced—by an act of </a:t>
            </a:r>
            <a:r>
              <a:rPr lang="en-US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philosophical cognition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>
              <a:lnSpc>
                <a:spcPct val="105000"/>
              </a:lnSpc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Copernicus and Darwin replaced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observer-based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God-magic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paradigms with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and theories.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DBE7F8-C364-E45A-B046-D8FE9A395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058"/>
            <a:ext cx="10820400" cy="1066800"/>
          </a:xfrm>
        </p:spPr>
        <p:txBody>
          <a:bodyPr/>
          <a:lstStyle/>
          <a:p>
            <a:r>
              <a:rPr lang="en-US" sz="4000" dirty="0">
                <a:latin typeface="Calibri" pitchFamily="34" charset="0"/>
              </a:rPr>
              <a:t>Sciences Work within Paradigms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F603F-1A00-4206-7D79-3D62BF002CD5}"/>
              </a:ext>
            </a:extLst>
          </p:cNvPr>
          <p:cNvSpPr txBox="1"/>
          <p:nvPr/>
        </p:nvSpPr>
        <p:spPr>
          <a:xfrm>
            <a:off x="4267200" y="6397007"/>
            <a:ext cx="3922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Thomas Kuhn,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Structure of Scientific Revolutions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(1962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0395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1DCD3-2880-7084-9220-C718A61F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A25F7A17-A020-5506-1608-E5EABC1F4C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" y="1524000"/>
                <a:ext cx="11963400" cy="51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None/>
                  <a:defRPr sz="24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None/>
                  <a:defRPr sz="20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" pitchFamily="2" charset="2"/>
                  <a:buNone/>
                  <a:defRPr sz="24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None/>
                  <a:defRPr sz="20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indent="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None/>
                  <a:defRPr sz="2000"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5400"/>
                  </a:spcAft>
                  <a:buClr>
                    <a:srgbClr val="FFCC66"/>
                  </a:buClr>
                </a:pP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 Evidence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that light, heat, motion, or electrons create </a:t>
                </a: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gravity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WRONG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  <a:p>
                <a:pPr>
                  <a:spcBef>
                    <a:spcPts val="0"/>
                  </a:spcBef>
                  <a:spcAft>
                    <a:spcPts val="5400"/>
                  </a:spcAft>
                  <a:buClr>
                    <a:srgbClr val="FFCC66"/>
                  </a:buClr>
                </a:pP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Gravity probably Hadronic:</a:t>
                </a:r>
                <a:r>
                  <a:rPr lang="en-US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Consumption of </a:t>
                </a:r>
                <a:r>
                  <a:rPr 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 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</a:t>
                </a:r>
                <a:r>
                  <a:rPr lang="en-US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binding energy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the </a:t>
                </a:r>
                <a:r>
                  <a:rPr lang="en-US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strong force</a:t>
                </a: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spcBef>
                    <a:spcPts val="0"/>
                  </a:spcBef>
                  <a:spcAft>
                    <a:spcPts val="5400"/>
                  </a:spcAft>
                  <a:buClr>
                    <a:srgbClr val="FFCC66"/>
                  </a:buClr>
                </a:pPr>
                <a:r>
                  <a:rPr lang="en-US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Inertia caused by gravity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By matter’s energetic sink-flow interaction with </a:t>
                </a:r>
                <a:r>
                  <a:rPr lang="en-US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5400"/>
                  </a:spcAft>
                  <a:buClr>
                    <a:srgbClr val="FFCC66"/>
                  </a:buClr>
                </a:pP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Entrainment</a:t>
                </a:r>
                <a:r>
                  <a:rPr lang="en-US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 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by sinks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explains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Mach’s Principle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defines </a:t>
                </a:r>
                <a:r>
                  <a:rPr lang="en-US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inertial frame</a:t>
                </a: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everywhere</a:t>
                </a:r>
              </a:p>
              <a:p>
                <a:pPr algn="ctr">
                  <a:spcBef>
                    <a:spcPts val="0"/>
                  </a:spcBef>
                  <a:spcAft>
                    <a:spcPts val="5400"/>
                  </a:spcAft>
                  <a:buClr>
                    <a:srgbClr val="FFCC66"/>
                  </a:buClr>
                </a:pPr>
                <a:r>
                  <a:rPr lang="en-US" sz="32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Many More!</a:t>
                </a:r>
              </a:p>
            </p:txBody>
          </p:sp>
        </mc:Choice>
        <mc:Fallback xmlns="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A25F7A17-A020-5506-1608-E5EABC1F4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" y="1524000"/>
                <a:ext cx="11963400" cy="5181600"/>
              </a:xfrm>
              <a:prstGeom prst="rect">
                <a:avLst/>
              </a:prstGeom>
              <a:blipFill>
                <a:blip r:embed="rId2"/>
                <a:stretch>
                  <a:fillRect l="-815" t="-824" r="-25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>
            <a:extLst>
              <a:ext uri="{FF2B5EF4-FFF2-40B4-BE49-F238E27FC236}">
                <a16:creationId xmlns:a16="http://schemas.microsoft.com/office/drawing/2014/main" id="{147FC3A6-B20E-EF9E-86FE-48499B22B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10432111" cy="80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aseline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Flowing Space</a:t>
            </a:r>
            <a:r>
              <a:rPr lang="en-US" kern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Leads to Many Hypotheses</a:t>
            </a:r>
          </a:p>
        </p:txBody>
      </p:sp>
    </p:spTree>
    <p:extLst>
      <p:ext uri="{BB962C8B-B14F-4D97-AF65-F5344CB8AC3E}">
        <p14:creationId xmlns:p14="http://schemas.microsoft.com/office/powerpoint/2010/main" val="343369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03DF-60E6-6D94-075D-F8D086E4F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4CA2-8A6C-B0DA-2F0E-74BE44CD6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11506200" cy="5486400"/>
          </a:xfrm>
        </p:spPr>
        <p:txBody>
          <a:bodyPr/>
          <a:lstStyle/>
          <a:p>
            <a:pPr marL="0" indent="0" algn="ctr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Indoctrinated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young age with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textbook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versions of Relativity and QM</a:t>
            </a:r>
          </a:p>
          <a:p>
            <a:pPr marL="0" indent="0" algn="ctr">
              <a:lnSpc>
                <a:spcPct val="105000"/>
              </a:lnSpc>
              <a:spcAft>
                <a:spcPts val="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TAUGHT LIES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Michelson-Morley experiments and SR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disproved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physical space</a:t>
            </a:r>
          </a:p>
          <a:p>
            <a:pPr marL="0" indent="0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Relativity and QM are </a:t>
            </a:r>
            <a:r>
              <a:rPr lang="en-US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theories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 to understand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are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saddled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subjectivistic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invented to    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avoid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-physical theory!</a:t>
            </a:r>
          </a:p>
          <a:p>
            <a:pPr marL="0" indent="0" algn="ctr">
              <a:lnSpc>
                <a:spcPct val="105000"/>
              </a:lnSpc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Forced to reintroduce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physical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surreptitiously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maintain 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ctr">
              <a:lnSpc>
                <a:spcPct val="105000"/>
              </a:lnSpc>
              <a:spcAft>
                <a:spcPts val="3600"/>
              </a:spcAft>
              <a:buClr>
                <a:schemeClr val="tx2"/>
              </a:buClr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Nonsense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contradiction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complication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unreality</a:t>
            </a:r>
            <a:endParaRPr lang="en-US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5000"/>
              </a:lnSpc>
              <a:spcAft>
                <a:spcPts val="2400"/>
              </a:spcAft>
              <a:buClr>
                <a:schemeClr val="tx2"/>
              </a:buClr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7597EB-7E95-676A-0BB5-4C61FD6F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066800"/>
          </a:xfrm>
        </p:spPr>
        <p:txBody>
          <a:bodyPr/>
          <a:lstStyle/>
          <a:p>
            <a:r>
              <a:rPr lang="en-US" sz="4000" dirty="0">
                <a:latin typeface="Calibri" pitchFamily="34" charset="0"/>
              </a:rPr>
              <a:t>The MESS: Physicists’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Confusion</a:t>
            </a:r>
          </a:p>
        </p:txBody>
      </p:sp>
    </p:spTree>
    <p:extLst>
      <p:ext uri="{BB962C8B-B14F-4D97-AF65-F5344CB8AC3E}">
        <p14:creationId xmlns:p14="http://schemas.microsoft.com/office/powerpoint/2010/main" val="3211659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441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Objective 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Ether-Space</a:t>
            </a:r>
            <a:r>
              <a:rPr lang="en-US" sz="4000" dirty="0">
                <a:latin typeface="Calibri" pitchFamily="34" charset="0"/>
              </a:rPr>
              <a:t> Surrogates Everywhere!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961" y="1123017"/>
            <a:ext cx="9372600" cy="5652907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Space-time</a:t>
            </a:r>
            <a:r>
              <a:rPr lang="en-US" sz="2400" dirty="0">
                <a:latin typeface="Calibri" pitchFamily="34" charset="0"/>
              </a:rPr>
              <a:t>: Their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stand-in</a:t>
            </a:r>
            <a:r>
              <a:rPr lang="en-US" sz="2400" dirty="0">
                <a:latin typeface="Calibri" pitchFamily="34" charset="0"/>
              </a:rPr>
              <a:t> for physical inertial-EM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400" dirty="0">
                <a:latin typeface="Calibri" pitchFamily="34" charset="0"/>
              </a:rPr>
              <a:t> and its effects</a:t>
            </a:r>
          </a:p>
          <a:p>
            <a:pPr marL="0" indent="0" eaLnBrk="1" hangingPunct="1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dirty="0">
                <a:latin typeface="Calibri" pitchFamily="34" charset="0"/>
              </a:rPr>
              <a:t>Objective/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Cosmic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Frames</a:t>
            </a:r>
            <a:r>
              <a:rPr lang="en-US" sz="2400" dirty="0">
                <a:latin typeface="Calibri" pitchFamily="34" charset="0"/>
              </a:rPr>
              <a:t>: inertial, “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absolute</a:t>
            </a:r>
            <a:r>
              <a:rPr lang="en-US" sz="2400" dirty="0">
                <a:latin typeface="Calibri" pitchFamily="34" charset="0"/>
              </a:rPr>
              <a:t>”, co-moving, Sun-Star, etc.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dirty="0">
                <a:latin typeface="Calibri" pitchFamily="34" charset="0"/>
              </a:rPr>
              <a:t>Physical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—without “-Time”</a:t>
            </a:r>
            <a:r>
              <a:rPr lang="en-US" sz="2400" dirty="0">
                <a:latin typeface="Calibri" pitchFamily="34" charset="0"/>
              </a:rPr>
              <a:t>: curved, inflating, expanding, etc.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Vacuum</a:t>
            </a:r>
            <a:r>
              <a:rPr lang="en-US" sz="2400" dirty="0">
                <a:latin typeface="Calibri" pitchFamily="34" charset="0"/>
              </a:rPr>
              <a:t>—light moves at </a:t>
            </a:r>
            <a:r>
              <a:rPr lang="en-US" sz="2400" i="1" dirty="0">
                <a:latin typeface="Calibri" pitchFamily="34" charset="0"/>
              </a:rPr>
              <a:t>c </a:t>
            </a:r>
            <a:r>
              <a:rPr lang="en-US" sz="2400" dirty="0">
                <a:latin typeface="Calibri" pitchFamily="34" charset="0"/>
              </a:rPr>
              <a:t>in </a:t>
            </a:r>
            <a:r>
              <a:rPr lang="en-US" sz="2400" i="1" dirty="0">
                <a:latin typeface="Calibri" pitchFamily="34" charset="0"/>
              </a:rPr>
              <a:t>vacuo</a:t>
            </a:r>
            <a:r>
              <a:rPr lang="en-US" sz="2400" dirty="0">
                <a:latin typeface="Calibri" pitchFamily="34" charset="0"/>
              </a:rPr>
              <a:t>, zero point energy of the vacuum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Fields</a:t>
            </a:r>
            <a:r>
              <a:rPr lang="en-US" sz="2400" dirty="0">
                <a:latin typeface="Calibri" pitchFamily="34" charset="0"/>
              </a:rPr>
              <a:t>: electromagnetic, gravitational, etc. (require a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medium</a:t>
            </a:r>
            <a:r>
              <a:rPr lang="en-US" sz="2400" dirty="0">
                <a:latin typeface="Calibri" pitchFamily="34" charset="0"/>
              </a:rPr>
              <a:t>!)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rgbClr val="FFC000"/>
                </a:solidFill>
                <a:latin typeface="Calibri" pitchFamily="34" charset="0"/>
              </a:rPr>
              <a:t>Quantum</a:t>
            </a:r>
            <a:r>
              <a:rPr lang="en-US" sz="2400" dirty="0">
                <a:latin typeface="Calibri" pitchFamily="34" charset="0"/>
              </a:rPr>
              <a:t> loops, strings, fields, membranes, branes, foam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Higgs Field</a:t>
            </a:r>
            <a:r>
              <a:rPr lang="en-US" sz="2400" dirty="0">
                <a:latin typeface="Calibri" pitchFamily="34" charset="0"/>
              </a:rPr>
              <a:t>: to “give” particles “mass” 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Condensates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e.g., Quark-antiquark (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QQ</a:t>
            </a:r>
            <a:r>
              <a:rPr lang="en-US" sz="24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Clr>
                <a:schemeClr val="tx2"/>
              </a:buClr>
              <a:buSzPct val="70000"/>
              <a:buNone/>
            </a:pPr>
            <a:r>
              <a:rPr lang="en-US" sz="2400" b="1" dirty="0">
                <a:solidFill>
                  <a:srgbClr val="FFC000"/>
                </a:solidFill>
                <a:latin typeface="Calibri" pitchFamily="34" charset="0"/>
              </a:rPr>
              <a:t>Extra dimensions</a:t>
            </a:r>
            <a:r>
              <a:rPr lang="en-US" sz="2400" dirty="0">
                <a:latin typeface="Calibri" pitchFamily="34" charset="0"/>
              </a:rPr>
              <a:t>, “curled up” dimensions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A4CEC-D440-717A-EEA1-82C06BBB2585}"/>
              </a:ext>
            </a:extLst>
          </p:cNvPr>
          <p:cNvSpPr txBox="1"/>
          <p:nvPr/>
        </p:nvSpPr>
        <p:spPr>
          <a:xfrm>
            <a:off x="8442784" y="5042485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long as they don’t say “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ether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they are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2918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62459"/>
            <a:ext cx="1203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Surrogate Causes: Idealism and Atomism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1358795"/>
            <a:ext cx="10677525" cy="5336746"/>
          </a:xfrm>
        </p:spPr>
        <p:txBody>
          <a:bodyPr/>
          <a:lstStyle/>
          <a:p>
            <a:pPr marL="0" lvl="0" indent="0">
              <a:spcBef>
                <a:spcPts val="240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Idealism</a:t>
            </a:r>
            <a:r>
              <a:rPr lang="en-US" sz="2400" dirty="0">
                <a:latin typeface="Calibri" pitchFamily="34" charset="0"/>
              </a:rPr>
              <a:t>: </a:t>
            </a:r>
            <a:r>
              <a:rPr lang="en-US" sz="2000" dirty="0">
                <a:latin typeface="Calibri" pitchFamily="34" charset="0"/>
              </a:rPr>
              <a:t>Lacking physical causes, the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observers’ ideas </a:t>
            </a:r>
            <a:r>
              <a:rPr lang="en-US" sz="2000" dirty="0">
                <a:latin typeface="Calibri" pitchFamily="34" charset="0"/>
              </a:rPr>
              <a:t>and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information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become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causes</a:t>
            </a:r>
            <a:r>
              <a:rPr lang="en-US" sz="2000" dirty="0">
                <a:latin typeface="Calibri" pitchFamily="34" charset="0"/>
              </a:rPr>
              <a:t>:</a:t>
            </a:r>
          </a:p>
          <a:p>
            <a:pPr marL="457200" lvl="1" indent="0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Space-Time</a:t>
            </a:r>
            <a:r>
              <a:rPr lang="en-US" sz="1800" dirty="0">
                <a:latin typeface="Calibri" pitchFamily="34" charset="0"/>
              </a:rPr>
              <a:t>:  “Fabric of the Cosmos” and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cause </a:t>
            </a:r>
            <a:r>
              <a:rPr lang="en-US" sz="1800" dirty="0">
                <a:latin typeface="Calibri" pitchFamily="34" charset="0"/>
              </a:rPr>
              <a:t>of motion!</a:t>
            </a:r>
          </a:p>
          <a:p>
            <a:pPr marL="457200" lvl="1" indent="0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Time</a:t>
            </a:r>
            <a:r>
              <a:rPr lang="en-US" sz="1800" dirty="0">
                <a:latin typeface="Calibri" pitchFamily="34" charset="0"/>
              </a:rPr>
              <a:t>: 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Magical</a:t>
            </a:r>
            <a:r>
              <a:rPr lang="en-US" sz="1800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thing/dimension</a:t>
            </a:r>
            <a:r>
              <a:rPr lang="en-US" sz="1800" dirty="0">
                <a:latin typeface="Calibri" pitchFamily="34" charset="0"/>
              </a:rPr>
              <a:t> that can slow down, stop, and reverse</a:t>
            </a:r>
          </a:p>
          <a:p>
            <a:pPr marL="457200" lvl="1" indent="0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Energy</a:t>
            </a:r>
            <a:r>
              <a:rPr lang="en-US" sz="1800" dirty="0">
                <a:latin typeface="Calibri" pitchFamily="34" charset="0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Magical</a:t>
            </a:r>
            <a:r>
              <a:rPr lang="en-US" sz="1800" dirty="0">
                <a:latin typeface="Calibri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power </a:t>
            </a:r>
            <a:r>
              <a:rPr lang="en-US" sz="1800" dirty="0">
                <a:latin typeface="Calibri" pitchFamily="34" charset="0"/>
              </a:rPr>
              <a:t>or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 fluid </a:t>
            </a:r>
            <a:r>
              <a:rPr lang="en-US" sz="1800" dirty="0">
                <a:latin typeface="Calibri" pitchFamily="34" charset="0"/>
              </a:rPr>
              <a:t>that flows from here to there and 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does stuff</a:t>
            </a:r>
          </a:p>
          <a:p>
            <a:pPr marL="0" indent="0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Atomism</a:t>
            </a:r>
            <a:r>
              <a:rPr lang="en-US" sz="2000" dirty="0">
                <a:latin typeface="Calibri" pitchFamily="34" charset="0"/>
              </a:rPr>
              <a:t>:  All physical phenomena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caused</a:t>
            </a:r>
            <a:r>
              <a:rPr lang="en-US" sz="2000" dirty="0">
                <a:latin typeface="Calibri" pitchFamily="34" charset="0"/>
              </a:rPr>
              <a:t> by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particles interacting within a void</a:t>
            </a:r>
            <a:r>
              <a:rPr lang="en-US" sz="2000" dirty="0">
                <a:latin typeface="Calibri" pitchFamily="34" charset="0"/>
              </a:rPr>
              <a:t>:</a:t>
            </a:r>
          </a:p>
          <a:p>
            <a:pPr marL="400050" lvl="2" indent="0">
              <a:spcAft>
                <a:spcPts val="1200"/>
              </a:spcAft>
              <a:buClr>
                <a:schemeClr val="tx2"/>
              </a:buClr>
              <a:buSzPct val="80000"/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Standard Model</a:t>
            </a:r>
            <a:r>
              <a:rPr lang="en-US" sz="1800" dirty="0">
                <a:latin typeface="Calibri" pitchFamily="34" charset="0"/>
              </a:rPr>
              <a:t>:  12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 magical </a:t>
            </a:r>
            <a:r>
              <a:rPr lang="en-US" sz="1800" dirty="0">
                <a:latin typeface="Calibri" pitchFamily="34" charset="0"/>
              </a:rPr>
              <a:t>self-existent particles and 4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 magical </a:t>
            </a:r>
            <a:r>
              <a:rPr lang="en-US" sz="1800" dirty="0">
                <a:latin typeface="Calibri" pitchFamily="34" charset="0"/>
              </a:rPr>
              <a:t>forces (</a:t>
            </a:r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Ad hoc</a:t>
            </a:r>
            <a:r>
              <a:rPr lang="en-US" sz="1800" dirty="0">
                <a:latin typeface="Calibri" pitchFamily="34" charset="0"/>
              </a:rPr>
              <a:t>: 26 free parameters)</a:t>
            </a:r>
          </a:p>
          <a:p>
            <a:pPr marL="400050" lvl="2" indent="0">
              <a:spcAft>
                <a:spcPts val="1200"/>
              </a:spcAft>
              <a:buClr>
                <a:schemeClr val="tx2"/>
              </a:buClr>
              <a:buSzPct val="80000"/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No physical mechanisms</a:t>
            </a:r>
            <a:r>
              <a:rPr lang="en-US" sz="1800" dirty="0">
                <a:latin typeface="Calibri" pitchFamily="34" charset="0"/>
              </a:rPr>
              <a:t>—“particle exchange” causes EM attraction and repulsion, inertia, gravity, etc.?</a:t>
            </a:r>
          </a:p>
          <a:p>
            <a:pPr marL="400050" lvl="1" indent="0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Hypothetical particles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Never observed </a:t>
            </a:r>
            <a:r>
              <a:rPr lang="en-US" sz="1800" dirty="0">
                <a:latin typeface="Calibri" pitchFamily="34" charset="0"/>
              </a:rPr>
              <a:t>and make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no physical sense</a:t>
            </a:r>
            <a:r>
              <a:rPr lang="en-US" sz="1800" dirty="0">
                <a:latin typeface="Calibri" pitchFamily="34" charset="0"/>
              </a:rPr>
              <a:t>—photon, gluon, graviton, Higgs boson, </a:t>
            </a:r>
            <a:r>
              <a:rPr lang="en-US" sz="1800" dirty="0" err="1">
                <a:latin typeface="Calibri" pitchFamily="34" charset="0"/>
              </a:rPr>
              <a:t>inflaton</a:t>
            </a:r>
            <a:r>
              <a:rPr lang="en-US" sz="1800" dirty="0">
                <a:latin typeface="Calibri" pitchFamily="34" charset="0"/>
              </a:rPr>
              <a:t>, axion, virtual particles, WIMPs, etc.</a:t>
            </a:r>
          </a:p>
          <a:p>
            <a:pPr marL="400050" lvl="1" indent="0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 Irony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Physicists use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Machian QM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theorize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unseen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Cosmic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particles and processes!</a:t>
            </a:r>
          </a:p>
          <a:p>
            <a:pPr marL="400050" lvl="1" indent="0">
              <a:spcAft>
                <a:spcPts val="1200"/>
              </a:spcAft>
              <a:buClr>
                <a:schemeClr val="tx2"/>
              </a:buClr>
              <a:buNone/>
            </a:pP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4999" y="5185671"/>
            <a:ext cx="8382000" cy="1467196"/>
          </a:xfrm>
        </p:spPr>
        <p:txBody>
          <a:bodyPr/>
          <a:lstStyle/>
          <a:p>
            <a:pPr algn="ctr"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sz="2400" b="1" dirty="0">
                <a:solidFill>
                  <a:srgbClr val="FFC000"/>
                </a:solidFill>
                <a:latin typeface="Calibri" pitchFamily="34" charset="0"/>
              </a:rPr>
              <a:t>Atomism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is like </a:t>
            </a:r>
            <a:r>
              <a:rPr lang="en-US" sz="2400" b="1" dirty="0">
                <a:solidFill>
                  <a:srgbClr val="FFC000"/>
                </a:solidFill>
                <a:latin typeface="Calibri" pitchFamily="34" charset="0"/>
              </a:rPr>
              <a:t>Creationist Biology</a:t>
            </a:r>
          </a:p>
          <a:p>
            <a:pPr marL="457200" lvl="1" indent="0" algn="ctr" eaLnBrk="1" hangingPunct="1"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“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Particle Zoo”</a:t>
            </a:r>
            <a:r>
              <a:rPr lang="en-US" sz="2000" dirty="0">
                <a:latin typeface="Calibri" pitchFamily="34" charset="0"/>
              </a:rPr>
              <a:t>—scores of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self-existent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particles</a:t>
            </a:r>
            <a:r>
              <a:rPr lang="en-US" sz="2000" dirty="0">
                <a:latin typeface="Calibri" pitchFamily="34" charset="0"/>
              </a:rPr>
              <a:t> interacting within a </a:t>
            </a:r>
            <a:r>
              <a:rPr lang="en-US" sz="2000" b="1" dirty="0">
                <a:solidFill>
                  <a:schemeClr val="tx2"/>
                </a:solidFill>
                <a:latin typeface="Calibri" pitchFamily="34" charset="0"/>
              </a:rPr>
              <a:t>void</a:t>
            </a:r>
          </a:p>
          <a:p>
            <a:pPr marL="457200" lvl="1" indent="0" algn="ctr" eaLnBrk="1" hangingPunct="1">
              <a:buClr>
                <a:schemeClr val="tx2"/>
              </a:buClr>
              <a:buNone/>
            </a:pPr>
            <a:r>
              <a:rPr lang="en-US" sz="2000" dirty="0">
                <a:latin typeface="Calibri" pitchFamily="34" charset="0"/>
              </a:rPr>
              <a:t>No possible explanations for their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origins</a:t>
            </a:r>
            <a:r>
              <a:rPr lang="en-US" sz="2000" dirty="0">
                <a:latin typeface="Calibri" pitchFamily="34" charset="0"/>
              </a:rPr>
              <a:t> or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interactions</a:t>
            </a:r>
            <a:r>
              <a:rPr lang="en-US" sz="2000" dirty="0">
                <a:latin typeface="Calibri" pitchFamily="34" charset="0"/>
              </a:rPr>
              <a:t>.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" name="Picture 4" descr="Plantsanimal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9" y="233355"/>
            <a:ext cx="914400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1969" y="3261093"/>
            <a:ext cx="1333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Anti-Neutrino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4935" y="3522077"/>
            <a:ext cx="1198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Higgs Boson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7505" y="1972966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Graviton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1615" y="4174303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Gluon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4467" y="3826877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  <a:latin typeface="Calibri" pitchFamily="34" charset="0"/>
              </a:rPr>
              <a:t>Muon</a:t>
            </a:r>
            <a:endParaRPr lang="en-US" sz="16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1707" y="3764215"/>
            <a:ext cx="876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Positron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4016" y="22349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chemeClr val="bg2"/>
                </a:solidFill>
                <a:latin typeface="Calibri" pitchFamily="34" charset="0"/>
              </a:rPr>
              <a:t>τ</a:t>
            </a:r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-Neutrino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68797" y="1924165"/>
            <a:ext cx="47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Tau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44632" y="4695401"/>
            <a:ext cx="87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Electron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7331" y="976101"/>
            <a:ext cx="88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Neutron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8516" y="1279849"/>
            <a:ext cx="751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Proton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8651" y="1481554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Z-Boson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8183" y="4665077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W-Boson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51310" y="1337846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e-Neutrino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33683" y="2907035"/>
            <a:ext cx="1366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Bottom Quark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16894" y="1125436"/>
            <a:ext cx="790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Photon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3184" y="3692680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Up Quark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3756" y="3224000"/>
            <a:ext cx="1036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Top Quark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28014" y="3585607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Charm Quark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09408" y="2233400"/>
            <a:ext cx="1372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Strange Quark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74249" y="3996154"/>
            <a:ext cx="122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Down Quark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67300" y="286134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chemeClr val="bg2"/>
                </a:solidFill>
                <a:latin typeface="Calibri" pitchFamily="34" charset="0"/>
              </a:rPr>
              <a:t>μ</a:t>
            </a:r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-Neutrino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65841" y="1202323"/>
            <a:ext cx="186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itchFamily="34" charset="0"/>
              </a:rPr>
              <a:t>Dark Matter Particle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70CF8B74-0B88-DCD2-3BAC-4DE29D03A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1" y="1600200"/>
            <a:ext cx="6619875" cy="49310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B18176-D5C8-D391-E93B-74D155620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099" y="228600"/>
            <a:ext cx="1135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i="1" dirty="0">
                <a:solidFill>
                  <a:schemeClr val="tx1"/>
                </a:solidFill>
                <a:latin typeface="Calibri" pitchFamily="34" charset="0"/>
              </a:rPr>
              <a:t>Things don’t Exist, only </a:t>
            </a:r>
            <a:r>
              <a:rPr lang="en-US" sz="3600" i="1" dirty="0">
                <a:latin typeface="Calibri" pitchFamily="34" charset="0"/>
              </a:rPr>
              <a:t>Interactions</a:t>
            </a:r>
            <a:r>
              <a:rPr lang="en-US" sz="3600" i="1" dirty="0">
                <a:solidFill>
                  <a:schemeClr val="tx1"/>
                </a:solidFill>
                <a:latin typeface="Calibri" pitchFamily="34" charset="0"/>
              </a:rPr>
              <a:t> do. </a:t>
            </a:r>
            <a:br>
              <a:rPr lang="en-US" sz="3600" i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Calibri" pitchFamily="34" charset="0"/>
              </a:rPr>
              <a:t>(with observers or “systems”)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C2F43-1CE1-0AAE-F1B2-0F0440AAC173}"/>
              </a:ext>
            </a:extLst>
          </p:cNvPr>
          <p:cNvSpPr txBox="1"/>
          <p:nvPr/>
        </p:nvSpPr>
        <p:spPr>
          <a:xfrm>
            <a:off x="299043" y="3124200"/>
            <a:ext cx="2203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Rovelli trying to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rationalize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subjectivism</a:t>
            </a:r>
          </a:p>
        </p:txBody>
      </p:sp>
    </p:spTree>
    <p:extLst>
      <p:ext uri="{BB962C8B-B14F-4D97-AF65-F5344CB8AC3E}">
        <p14:creationId xmlns:p14="http://schemas.microsoft.com/office/powerpoint/2010/main" val="2798118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702034F-0CED-C1C4-22C0-9E0AB2575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50" y="257702"/>
            <a:ext cx="6469299" cy="6342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FE50C8-E701-FA7D-8F70-F6AC7E63013E}"/>
              </a:ext>
            </a:extLst>
          </p:cNvPr>
          <p:cNvSpPr txBox="1"/>
          <p:nvPr/>
        </p:nvSpPr>
        <p:spPr>
          <a:xfrm>
            <a:off x="457200" y="381000"/>
            <a:ext cx="1983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Idealism</a:t>
            </a:r>
          </a:p>
        </p:txBody>
      </p:sp>
    </p:spTree>
    <p:extLst>
      <p:ext uri="{BB962C8B-B14F-4D97-AF65-F5344CB8AC3E}">
        <p14:creationId xmlns:p14="http://schemas.microsoft.com/office/powerpoint/2010/main" val="864767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1E04D53-B246-E51F-ADC4-2F4C43F55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02" y="1305459"/>
            <a:ext cx="8587798" cy="399101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B2A2552-5F78-E0EC-73A1-5C2FB8FD5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62459"/>
            <a:ext cx="1203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Calibri" pitchFamily="34" charset="0"/>
              </a:rPr>
              <a:t>Returning to the Source: Berkeley’s Matrix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CCD49-38C9-FD63-468A-6676F7E606F3}"/>
              </a:ext>
            </a:extLst>
          </p:cNvPr>
          <p:cNvSpPr txBox="1"/>
          <p:nvPr/>
        </p:nvSpPr>
        <p:spPr>
          <a:xfrm>
            <a:off x="533400" y="5551829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b="0" i="1" dirty="0">
                <a:effectLst/>
                <a:latin typeface="Inter"/>
              </a:rPr>
              <a:t>If you feel like you're living in a computer simulation like </a:t>
            </a:r>
            <a:r>
              <a:rPr lang="en-US" b="1" i="1" dirty="0">
                <a:solidFill>
                  <a:schemeClr val="tx2"/>
                </a:solidFill>
                <a:effectLst/>
                <a:latin typeface="Inter"/>
              </a:rPr>
              <a:t>The Matrix</a:t>
            </a:r>
            <a:r>
              <a:rPr lang="en-US" b="0" i="1" dirty="0">
                <a:effectLst/>
                <a:latin typeface="Inter"/>
              </a:rPr>
              <a:t>, you might actually be onto something</a:t>
            </a:r>
            <a:r>
              <a:rPr lang="en-US" b="0" i="0" dirty="0">
                <a:effectLst/>
                <a:latin typeface="Inter"/>
              </a:rPr>
              <a:t>, according to an associate professor in physics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78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121285"/>
              </p:ext>
            </p:extLst>
          </p:nvPr>
        </p:nvGraphicFramePr>
        <p:xfrm>
          <a:off x="739521" y="1066800"/>
          <a:ext cx="10712958" cy="53936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04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3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Physical Phenomenon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itchFamily="34" charset="0"/>
                        </a:rPr>
                        <a:t>Modern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itchFamily="34" charset="0"/>
                        </a:rPr>
                        <a:t>Space Theory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latin typeface="Calibri" pitchFamily="34" charset="0"/>
                          <a:ea typeface="Times New Roman"/>
                        </a:rPr>
                        <a:t>Space</a:t>
                      </a:r>
                    </a:p>
                  </a:txBody>
                  <a:tcPr marL="68580" marR="6858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Non-physical void</a:t>
                      </a:r>
                    </a:p>
                  </a:txBody>
                  <a:tcPr marL="68580" marR="6858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Inertial-EM medium</a:t>
                      </a:r>
                    </a:p>
                  </a:txBody>
                  <a:tcPr marL="68580" marR="68580" marB="0"/>
                </a:tc>
                <a:extLst>
                  <a:ext uri="{0D108BD9-81ED-4DB2-BD59-A6C34878D82A}">
                    <a16:rowId xmlns:a16="http://schemas.microsoft.com/office/drawing/2014/main" val="4246098793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aseline="0" dirty="0">
                          <a:latin typeface="Calibri" pitchFamily="34" charset="0"/>
                        </a:rPr>
                        <a:t>Light’s fixed velocity independent of source velocity</a:t>
                      </a:r>
                      <a:endParaRPr lang="en-US" sz="1800" baseline="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Observer-Law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</a:rPr>
                        <a:t>Wave in EM Space</a:t>
                      </a:r>
                      <a:endParaRPr lang="en-US" sz="1800" b="1" i="0" baseline="0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Atomic </a:t>
                      </a:r>
                      <a:r>
                        <a:rPr lang="en-US" sz="1800" baseline="0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red</a:t>
                      </a:r>
                      <a:r>
                        <a:rPr lang="en-US" sz="1800" baseline="0" dirty="0">
                          <a:latin typeface="Calibri" pitchFamily="34" charset="0"/>
                        </a:rPr>
                        <a:t>shift with velocity (slowing atomic clocks)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time dilation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Atom’s Velocity in EM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18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Limiting velocity for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Observer-Law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EM matter in EM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Observer-Law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Flow of inertial-EM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Inertia (acceleration/rotation)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“Absolute” effects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Motions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800" b="1" i="1" baseline="0" dirty="0" err="1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wrt</a:t>
                      </a:r>
                      <a:r>
                        <a:rPr lang="en-US" sz="1800" b="1" i="1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Inertial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Quantized light-matter 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Photons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Electrons’ EM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Four 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</a:rPr>
                        <a:t>Magic particle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Motions in/of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216146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Black hole singularity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Math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Condensed matter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Dark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Invisible Particles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Interactions of Spatial flows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Calibri" pitchFamily="34" charset="0"/>
                        </a:rPr>
                        <a:t>Dark Energy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Unknown Energy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Production of Space?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0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>
                          <a:latin typeface="Calibri" pitchFamily="34" charset="0"/>
                        </a:rPr>
                        <a:t>Life, Consciousness</a:t>
                      </a: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baseline="0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Magic from Magic</a:t>
                      </a:r>
                      <a:endParaRPr lang="en-US" sz="1800" b="1" baseline="0" dirty="0">
                        <a:solidFill>
                          <a:srgbClr val="FF00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Hierarchical Evolution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66295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5960" y="228600"/>
            <a:ext cx="11300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Without Physical 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Space</a:t>
            </a:r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 Everything is </a:t>
            </a:r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Magic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759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37ADE-4774-17A2-1B08-34C16E43E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3F32-4A21-B9AC-7609-CA275EA9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344706"/>
            <a:ext cx="10591800" cy="5208494"/>
          </a:xfrm>
        </p:spPr>
        <p:txBody>
          <a:bodyPr/>
          <a:lstStyle/>
          <a:p>
            <a:pPr marL="0" indent="0" algn="just">
              <a:lnSpc>
                <a:spcPct val="105000"/>
              </a:lnSpc>
              <a:spcAft>
                <a:spcPts val="1200"/>
              </a:spcAft>
              <a:buNone/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 this very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philosophy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 is that ought to be esteemed the great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mother of the sciences</a:t>
            </a:r>
            <a:r>
              <a:rPr lang="en-US" sz="2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arts and sciences, if torn from this root, though they may be polished and shaped and made fit for use, yet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will hardly grow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marL="0" indent="0" algn="just">
              <a:lnSpc>
                <a:spcPct val="105000"/>
              </a:lnSpc>
              <a:spcAft>
                <a:spcPts val="3000"/>
              </a:spcAft>
              <a:buNone/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no man look for much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 in the sciences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…unless natural philosophy be carried on and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applied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particular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sciences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particular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sciences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carried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 again to natural </a:t>
            </a:r>
            <a:r>
              <a:rPr lang="en-US" sz="2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philosophy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Francis Bacon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Novum Organum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Aphorisms, 1xxix and 1xxx (1620)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must:  Always ask “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”: Seek the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Recreate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physics and philosophy with current knowledge: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observer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with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physics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Berkeleyan/Machian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182880" algn="just">
              <a:lnSpc>
                <a:spcPct val="105000"/>
              </a:lnSpc>
              <a:spcAft>
                <a:spcPts val="1200"/>
              </a:spcAft>
            </a:pP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AE236-324C-790E-78E1-F0C7DDEB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77906"/>
            <a:ext cx="10134600" cy="1066800"/>
          </a:xfrm>
        </p:spPr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  <a:latin typeface="Calibri" pitchFamily="34" charset="0"/>
              </a:rPr>
              <a:t>SOLUTION</a:t>
            </a:r>
            <a:r>
              <a:rPr lang="en-US" sz="4000" dirty="0">
                <a:latin typeface="Calibri" pitchFamily="34" charset="0"/>
              </a:rPr>
              <a:t>: Philosophy and its Sciences</a:t>
            </a:r>
          </a:p>
        </p:txBody>
      </p:sp>
    </p:spTree>
    <p:extLst>
      <p:ext uri="{BB962C8B-B14F-4D97-AF65-F5344CB8AC3E}">
        <p14:creationId xmlns:p14="http://schemas.microsoft.com/office/powerpoint/2010/main" val="334942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690A2-374D-7C23-43BA-C0CF208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367AAD-676F-6EDA-94C5-7D0497A21DA5}"/>
              </a:ext>
            </a:extLst>
          </p:cNvPr>
          <p:cNvSpPr txBox="1"/>
          <p:nvPr/>
        </p:nvSpPr>
        <p:spPr>
          <a:xfrm>
            <a:off x="5181600" y="609600"/>
            <a:ext cx="6705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Journey:</a:t>
            </a:r>
          </a:p>
          <a:p>
            <a:pPr algn="ctr">
              <a:spcAft>
                <a:spcPts val="180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Christianity to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Cosmism</a:t>
            </a:r>
          </a:p>
          <a:p>
            <a:pPr algn="ctr">
              <a:spcAft>
                <a:spcPts val="1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metaphysical-epistemological paradigms:</a:t>
            </a:r>
          </a:p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Primacy of Consciousness  (POC)</a:t>
            </a:r>
          </a:p>
          <a:p>
            <a:pPr algn="ctr">
              <a:spcAft>
                <a:spcPts val="240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Primacy of Existence  (POE)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POC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Subjectivism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describe and model the 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contents of our consciousness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—our sensations and measurements. (a.k.a. spiritualism, idealism)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Objectivism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describe, model, and </a:t>
            </a: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Cosmos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n-US" sz="2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produced us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our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consciousness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that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causes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our experiences. (a.k.a. </a:t>
            </a: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Cosmism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A blue and green striped book cover&#10;&#10;AI-generated content may be incorrect.">
            <a:extLst>
              <a:ext uri="{FF2B5EF4-FFF2-40B4-BE49-F238E27FC236}">
                <a16:creationId xmlns:a16="http://schemas.microsoft.com/office/drawing/2014/main" id="{BCFBFB07-0AE8-3168-1FB3-370F1F66D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2394"/>
            <a:ext cx="4042686" cy="60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D1CA3-774C-5A5F-8740-ED4A6E1B8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C5831D4A-76FA-7292-A7D2-16DB68A45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396" y="304800"/>
            <a:ext cx="1112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Calibri" pitchFamily="34" charset="0"/>
              </a:rPr>
              <a:t>Objectivism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4000" dirty="0" err="1">
                <a:latin typeface="Calibri" pitchFamily="34" charset="0"/>
              </a:rPr>
              <a:t>Evolutionary</a:t>
            </a:r>
            <a:r>
              <a:rPr lang="en-US" sz="4000" dirty="0">
                <a:latin typeface="Calibri" pitchFamily="34" charset="0"/>
              </a:rPr>
              <a:t> </a:t>
            </a:r>
            <a:r>
              <a:rPr lang="en-US" sz="4000" dirty="0">
                <a:solidFill>
                  <a:schemeClr val="accent1"/>
                </a:solidFill>
                <a:latin typeface="Calibri" pitchFamily="34" charset="0"/>
              </a:rPr>
              <a:t>Cosmology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24B942F-CD8B-47A2-8B55-2AEE54BFD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11939296" cy="4648200"/>
          </a:xfrm>
        </p:spPr>
        <p:txBody>
          <a:bodyPr/>
          <a:lstStyle/>
          <a:p>
            <a:pPr marL="0" indent="0" algn="ctr"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800" b="1" dirty="0">
                <a:solidFill>
                  <a:schemeClr val="accent1"/>
                </a:solidFill>
                <a:latin typeface="Calibri" pitchFamily="34" charset="0"/>
              </a:rPr>
              <a:t>Cosmos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</a:rPr>
              <a:t>exists and evolves, producing </a:t>
            </a:r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hierarchical</a:t>
            </a:r>
            <a:r>
              <a:rPr lang="en-US" sz="2800" dirty="0">
                <a:latin typeface="Calibri" pitchFamily="34" charset="0"/>
              </a:rPr>
              <a:t> levels of complexity: 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Astrophysicochemical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 light, subatomic particles (3), gravity, atoms (90), chemicals (10</a:t>
            </a:r>
            <a:r>
              <a:rPr lang="en-US" sz="1800" baseline="30000" dirty="0">
                <a:latin typeface="Calibri" pitchFamily="34" charset="0"/>
              </a:rPr>
              <a:t>8</a:t>
            </a:r>
            <a:r>
              <a:rPr lang="en-US" sz="1800" dirty="0">
                <a:latin typeface="Calibri" pitchFamily="34" charset="0"/>
              </a:rPr>
              <a:t>)  (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stars, planets, galaxies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Biological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 molecules, prokaryotes, eukaryotes, multicellular, histologic   (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RNA-DNA, bacteria, plants, animals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Neuropsychological</a:t>
            </a:r>
            <a:r>
              <a:rPr lang="en-US" sz="1800" dirty="0">
                <a:latin typeface="Calibri" pitchFamily="34" charset="0"/>
              </a:rPr>
              <a:t> –sensation, neurons, information processing, brains, emotions,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consciousness</a:t>
            </a:r>
            <a:r>
              <a:rPr lang="en-US" sz="1800" dirty="0">
                <a:latin typeface="Calibri" pitchFamily="34" charset="0"/>
              </a:rPr>
              <a:t>    (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higher animals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Linguo-Mythic</a:t>
            </a:r>
            <a:r>
              <a:rPr lang="en-US" sz="1800" dirty="0">
                <a:solidFill>
                  <a:schemeClr val="accent1"/>
                </a:solidFill>
                <a:latin typeface="Calibri" pitchFamily="34" charset="0"/>
              </a:rPr>
              <a:t>  </a:t>
            </a:r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language</a:t>
            </a:r>
            <a:r>
              <a:rPr lang="en-US" sz="1800" dirty="0">
                <a:latin typeface="Calibri" pitchFamily="34" charset="0"/>
              </a:rPr>
              <a:t>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latin typeface="Calibri" pitchFamily="34" charset="0"/>
              </a:rPr>
              <a:t> toolmaking, culture, religion, civilization, technology    (</a:t>
            </a:r>
            <a:r>
              <a:rPr lang="en-US" sz="1800" b="1" i="1" dirty="0">
                <a:solidFill>
                  <a:schemeClr val="tx2"/>
                </a:solidFill>
                <a:latin typeface="Calibri" pitchFamily="34" charset="0"/>
              </a:rPr>
              <a:t>Homo sapiens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 marL="400050" lvl="1" indent="0">
              <a:spcAft>
                <a:spcPts val="2400"/>
              </a:spcAft>
              <a:buClr>
                <a:schemeClr val="tx2"/>
              </a:buClr>
              <a:buNone/>
            </a:pPr>
            <a:r>
              <a:rPr lang="en-US" sz="2200" b="1" dirty="0">
                <a:solidFill>
                  <a:schemeClr val="tx2"/>
                </a:solidFill>
                <a:latin typeface="Calibri" pitchFamily="34" charset="0"/>
              </a:rPr>
              <a:t>Linguo-Philosophical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– 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disciplined</a:t>
            </a:r>
            <a:r>
              <a:rPr lang="en-US" sz="1800" dirty="0">
                <a:latin typeface="Calibri" pitchFamily="34" charset="0"/>
              </a:rPr>
              <a:t> linguistic information processing   (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7</a:t>
            </a:r>
            <a:r>
              <a:rPr lang="en-US" sz="1800" b="1" baseline="30000" dirty="0">
                <a:solidFill>
                  <a:schemeClr val="tx2"/>
                </a:solidFill>
                <a:latin typeface="Calibri" pitchFamily="34" charset="0"/>
              </a:rPr>
              <a:t>th</a:t>
            </a:r>
            <a:r>
              <a:rPr lang="en-US" sz="1800" b="1" dirty="0">
                <a:solidFill>
                  <a:schemeClr val="tx2"/>
                </a:solidFill>
                <a:latin typeface="Calibri" pitchFamily="34" charset="0"/>
              </a:rPr>
              <a:t> cent. BC Ionia</a:t>
            </a:r>
            <a:r>
              <a:rPr lang="en-US" sz="1800" dirty="0">
                <a:latin typeface="Calibri" pitchFamily="34" charset="0"/>
              </a:rPr>
              <a:t>—</a:t>
            </a:r>
            <a:r>
              <a:rPr lang="en-US" sz="1800" b="1" dirty="0">
                <a:solidFill>
                  <a:schemeClr val="accent1"/>
                </a:solidFill>
                <a:latin typeface="Calibri" pitchFamily="34" charset="0"/>
              </a:rPr>
              <a:t>Our Potential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701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A3F8A-5C4F-F523-EBE7-BEA2ADEC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5DC84-C395-1D0D-77ED-AEF60191F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755929"/>
            <a:ext cx="3607243" cy="534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1E195-3798-EA93-A8C9-2DAA52B3E30F}"/>
              </a:ext>
            </a:extLst>
          </p:cNvPr>
          <p:cNvSpPr txBox="1"/>
          <p:nvPr/>
        </p:nvSpPr>
        <p:spPr>
          <a:xfrm>
            <a:off x="4800600" y="1447800"/>
            <a:ext cx="7086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2800" dirty="0">
                <a:latin typeface="Calibri" pitchFamily="34" charset="0"/>
              </a:rPr>
              <a:t>What is </a:t>
            </a:r>
            <a:r>
              <a:rPr lang="en-US" sz="2800" b="1" dirty="0">
                <a:solidFill>
                  <a:schemeClr val="accent1"/>
                </a:solidFill>
                <a:latin typeface="Calibri" pitchFamily="34" charset="0"/>
              </a:rPr>
              <a:t>Cosmos </a:t>
            </a:r>
            <a:r>
              <a:rPr lang="en-US" sz="2800" dirty="0">
                <a:latin typeface="Calibri" pitchFamily="34" charset="0"/>
              </a:rPr>
              <a:t>made of? </a:t>
            </a:r>
            <a:endParaRPr lang="en-US" sz="2800" dirty="0"/>
          </a:p>
          <a:p>
            <a:pPr algn="ctr">
              <a:spcAft>
                <a:spcPts val="3600"/>
              </a:spcAft>
            </a:pP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Mass-Energy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Space-Time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 MEASUREMENTS!</a:t>
            </a:r>
          </a:p>
          <a:p>
            <a:pPr algn="ctr">
              <a:spcAft>
                <a:spcPts val="3600"/>
              </a:spcAft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by observers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with their rods, clocks, scales, photomultipliers, etc.! </a:t>
            </a:r>
          </a:p>
          <a:p>
            <a:pPr algn="ctr">
              <a:spcAft>
                <a:spcPts val="3600"/>
              </a:spcAft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Relativity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Primacy of Consciousness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Subjectivism</a:t>
            </a:r>
          </a:p>
        </p:txBody>
      </p:sp>
    </p:spTree>
    <p:extLst>
      <p:ext uri="{BB962C8B-B14F-4D97-AF65-F5344CB8AC3E}">
        <p14:creationId xmlns:p14="http://schemas.microsoft.com/office/powerpoint/2010/main" val="132969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941F-14B5-C11F-081B-37C28F825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3DBFF-917C-C7DC-F234-0E0EA9979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059" y="736006"/>
            <a:ext cx="3607243" cy="5346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6CB5F4-AF50-916D-7837-CF81020ACFA2}"/>
                  </a:ext>
                </a:extLst>
              </p:cNvPr>
              <p:cNvSpPr txBox="1"/>
              <p:nvPr/>
            </p:nvSpPr>
            <p:spPr>
              <a:xfrm>
                <a:off x="4140643" y="771257"/>
                <a:ext cx="8051357" cy="520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Space-Time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Cosmic Space</a:t>
                </a:r>
                <a:r>
                  <a: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algn="ctr">
                  <a:spcAft>
                    <a:spcPts val="1800"/>
                  </a:spcAft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Composed of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observers’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rod-and-clock-measured intervals  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between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perceived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events:</a:t>
                </a:r>
              </a:p>
              <a:p>
                <a:pPr algn="ctr">
                  <a:spcAft>
                    <a:spcPts val="3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𝑑𝑠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𝑑𝑡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−(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𝑑𝑥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𝑑𝑦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𝑑𝑧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2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Assumes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that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light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travels at </a:t>
                </a:r>
                <a:r>
                  <a:rPr lang="en-US" sz="2200" b="1" i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every observer’s frame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— 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any </a:t>
                </a:r>
                <a:r>
                  <a:rPr lang="en-US" sz="22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Cosmic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frame –</a:t>
                </a:r>
                <a:r>
                  <a:rPr lang="en-US" sz="2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Subjectivistic NONSENSE!</a:t>
                </a:r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sz="2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Observer-based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four-dimensional mathematical solid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“Block Universe”, “frozen river” of past, present and future.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Misunderstood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Nothing moves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or through </a:t>
                </a:r>
                <a:r>
                  <a:rPr lang="en-US" sz="2200" b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Space-Time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chronotropic interval has </a:t>
                </a:r>
                <a:r>
                  <a:rPr lang="en-US" sz="2200" b="1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</a:t>
                </a:r>
                <a:r>
                  <a:rPr lang="en-US" sz="2200" b="1" i="1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physical meaning </a:t>
                </a:r>
                <a:r>
                  <a:rPr lang="en-US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 significance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ctr">
                  <a:spcAft>
                    <a:spcPts val="3000"/>
                  </a:spcAft>
                </a:pP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Einstein, quoted by T. Levi-Civita, </a:t>
                </a:r>
                <a:r>
                  <a:rPr lang="it-IT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Nuovo Cimento</a:t>
                </a:r>
                <a:r>
                  <a:rPr lang="it-IT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13, 45 (1936)</a:t>
                </a:r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6CB5F4-AF50-916D-7837-CF81020AC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643" y="771257"/>
                <a:ext cx="8051357" cy="5201424"/>
              </a:xfrm>
              <a:prstGeom prst="rect">
                <a:avLst/>
              </a:prstGeom>
              <a:blipFill>
                <a:blip r:embed="rId3"/>
                <a:stretch>
                  <a:fillRect t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4E6B9554-94B9-984D-2204-A78D74722691}"/>
              </a:ext>
            </a:extLst>
          </p:cNvPr>
          <p:cNvSpPr/>
          <p:nvPr/>
        </p:nvSpPr>
        <p:spPr bwMode="auto">
          <a:xfrm rot="16200000">
            <a:off x="9004053" y="1688854"/>
            <a:ext cx="127492" cy="21336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F418E-63BB-506F-977E-1D4AE02C13D3}"/>
              </a:ext>
            </a:extLst>
          </p:cNvPr>
          <p:cNvSpPr txBox="1"/>
          <p:nvPr/>
        </p:nvSpPr>
        <p:spPr>
          <a:xfrm>
            <a:off x="6822265" y="2755654"/>
            <a:ext cx="924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endParaRPr lang="en-US" sz="1600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FBD99CC3-53B3-849A-4693-B94C58EEBD7A}"/>
              </a:ext>
            </a:extLst>
          </p:cNvPr>
          <p:cNvSpPr/>
          <p:nvPr/>
        </p:nvSpPr>
        <p:spPr bwMode="auto">
          <a:xfrm rot="16200000">
            <a:off x="7191187" y="2360162"/>
            <a:ext cx="98509" cy="762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3E208-5A53-D6DB-4DE3-8D98A3075ED5}"/>
              </a:ext>
            </a:extLst>
          </p:cNvPr>
          <p:cNvSpPr txBox="1"/>
          <p:nvPr/>
        </p:nvSpPr>
        <p:spPr>
          <a:xfrm>
            <a:off x="8632067" y="2755654"/>
            <a:ext cx="924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879037"/>
      </p:ext>
    </p:extLst>
  </p:cSld>
  <p:clrMapOvr>
    <a:masterClrMapping/>
  </p:clrMapOvr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587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Philosophy</Template>
  <TotalTime>8785</TotalTime>
  <Words>6272</Words>
  <Application>Microsoft Office PowerPoint</Application>
  <PresentationFormat>Widescreen</PresentationFormat>
  <Paragraphs>511</Paragraphs>
  <Slides>59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c&amp;h</vt:lpstr>
      <vt:lpstr>Calibri</vt:lpstr>
      <vt:lpstr>Cambria</vt:lpstr>
      <vt:lpstr>Cambria Math</vt:lpstr>
      <vt:lpstr>Inter</vt:lpstr>
      <vt:lpstr>Times New Roman</vt:lpstr>
      <vt:lpstr>Wingdings</vt:lpstr>
      <vt:lpstr>Soaring</vt:lpstr>
      <vt:lpstr>1_Soaring</vt:lpstr>
      <vt:lpstr>Beyond Observer Physics to Space Physics:   Beyond Religion and Science to Philosophy</vt:lpstr>
      <vt:lpstr>A TRAGIC MISUNDERSTANDING</vt:lpstr>
      <vt:lpstr>Philosophy = Love of Knowledge</vt:lpstr>
      <vt:lpstr>Our Heritage: Natural-Cosmic Philosophy</vt:lpstr>
      <vt:lpstr>Sciences Work within Paradigms</vt:lpstr>
      <vt:lpstr>PowerPoint Presentation</vt:lpstr>
      <vt:lpstr>Objectivism→Evolutionary Cosmology</vt:lpstr>
      <vt:lpstr>PowerPoint Presentation</vt:lpstr>
      <vt:lpstr>PowerPoint Presentation</vt:lpstr>
      <vt:lpstr>Einstein’s Subjectivistic Paradigm</vt:lpstr>
      <vt:lpstr>PowerPoint Presentation</vt:lpstr>
      <vt:lpstr>Why are We Stuck with Observer-Based Physics?</vt:lpstr>
      <vt:lpstr>Historic Background:  Christian Spiritualism vs. Philosophy</vt:lpstr>
      <vt:lpstr>Christian Dualism: Spirit World vs. Cosmos</vt:lpstr>
      <vt:lpstr>Berkeley Rejects Dualism: Creates Science to Save Christianity from Philosophy</vt:lpstr>
      <vt:lpstr>David Hume: Agnostic Subjectivism</vt:lpstr>
      <vt:lpstr>Ernst Mach: Modern Subjectivistic Science</vt:lpstr>
      <vt:lpstr>Einstein’s Evolution:  Beyond Hume and Mach to Berkeley</vt:lpstr>
      <vt:lpstr>Origins of Relativity</vt:lpstr>
      <vt:lpstr>PROOF: No Cosmos in Special Relativity</vt:lpstr>
      <vt:lpstr>Relativity Never Worked—Twin Paradox</vt:lpstr>
      <vt:lpstr>No Cosmos in General Relativity</vt:lpstr>
      <vt:lpstr>No Cosmos in Quantum Mechanics</vt:lpstr>
      <vt:lpstr>Einstein’s Metaphysics</vt:lpstr>
      <vt:lpstr>Einstein’s Legacy: Contradiction and Confusion</vt:lpstr>
      <vt:lpstr>The Costs of Anti-Philosophical Science</vt:lpstr>
      <vt:lpstr>SOLUTION: A Proper Metaphysics</vt:lpstr>
      <vt:lpstr>A Proper Epistemology</vt:lpstr>
      <vt:lpstr>What Is Actually Proven? Not Relativity!</vt:lpstr>
      <vt:lpstr>Easy: Replace Relativity and QM with Space Theory</vt:lpstr>
      <vt:lpstr>Starting Point: Newton’s Inertial Space</vt:lpstr>
      <vt:lpstr>Credit Due: Einstein Found the Key to Gravity</vt:lpstr>
      <vt:lpstr>Newton’s Space + Einstein’s POE → Flowing Space</vt:lpstr>
      <vt:lpstr>Dialect: Flowing Space The River Model of General Relativity (youtube.com)</vt:lpstr>
      <vt:lpstr>Inertial Space is also the Electromagnetic Medium</vt:lpstr>
      <vt:lpstr>Rotation Proves that Space is the Inertial/EM Medium</vt:lpstr>
      <vt:lpstr>What is the Gravitational Flow’s Velocity?</vt:lpstr>
      <vt:lpstr>Velocity in Space Redshifts Atomic Spectra!</vt:lpstr>
      <vt:lpstr>Dialect: Light Clock What Time Dilation ACTUALLY IS in Relativity (youtube.com)</vt:lpstr>
      <vt:lpstr>Flowing Space Explains Black Holes</vt:lpstr>
      <vt:lpstr>We have Always been Detecting Spatial Motion!</vt:lpstr>
      <vt:lpstr>Dialect: Matter and Light moving in Flowing Space The River Model of General Relativity (youtube.com)</vt:lpstr>
      <vt:lpstr>PowerPoint Presentation</vt:lpstr>
      <vt:lpstr>PowerPoint Presentation</vt:lpstr>
      <vt:lpstr>PowerPoint Presentation</vt:lpstr>
      <vt:lpstr>Flowing Space Reproduces GR’s Successes—More Simply</vt:lpstr>
      <vt:lpstr>PowerPoint Presentation</vt:lpstr>
      <vt:lpstr>PowerPoint Presentation</vt:lpstr>
      <vt:lpstr>Answer: Space is the Ground of all Being</vt:lpstr>
      <vt:lpstr>PowerPoint Presentation</vt:lpstr>
      <vt:lpstr>The MESS: Physicists’ Confusion</vt:lpstr>
      <vt:lpstr>Objective Ether-Space Surrogates Everywhere!</vt:lpstr>
      <vt:lpstr>Surrogate Causes: Idealism and Atomism</vt:lpstr>
      <vt:lpstr>PowerPoint Presentation</vt:lpstr>
      <vt:lpstr>Things don’t Exist, only Interactions do.  (with observers or “systems”)</vt:lpstr>
      <vt:lpstr>PowerPoint Presentation</vt:lpstr>
      <vt:lpstr>Returning to the Source: Berkeley’s Matrix</vt:lpstr>
      <vt:lpstr>PowerPoint Presentation</vt:lpstr>
      <vt:lpstr>SOLUTION: Philosophy and its Sciences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 Lindner</dc:creator>
  <cp:lastModifiedBy>Henry Lindner</cp:lastModifiedBy>
  <cp:revision>4</cp:revision>
  <cp:lastPrinted>1601-01-01T00:00:00Z</cp:lastPrinted>
  <dcterms:created xsi:type="dcterms:W3CDTF">2025-02-25T18:25:57Z</dcterms:created>
  <dcterms:modified xsi:type="dcterms:W3CDTF">2025-06-18T19:42:56Z</dcterms:modified>
</cp:coreProperties>
</file>